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2" r:id="rId10"/>
    <p:sldId id="263" r:id="rId11"/>
    <p:sldId id="281" r:id="rId12"/>
    <p:sldId id="280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7" r:id="rId21"/>
    <p:sldId id="274" r:id="rId22"/>
    <p:sldId id="278" r:id="rId23"/>
    <p:sldId id="275" r:id="rId24"/>
    <p:sldId id="276" r:id="rId2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LT Pro"/>
        <a:ea typeface="Avenir Next LT Pro"/>
        <a:cs typeface="Avenir Next LT Pro"/>
        <a:sym typeface="Avenir Next LT Pro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LT Pro"/>
        <a:ea typeface="Avenir Next LT Pro"/>
        <a:cs typeface="Avenir Next LT Pro"/>
        <a:sym typeface="Avenir Next LT Pro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LT Pro"/>
        <a:ea typeface="Avenir Next LT Pro"/>
        <a:cs typeface="Avenir Next LT Pro"/>
        <a:sym typeface="Avenir Next LT Pro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LT Pro"/>
        <a:ea typeface="Avenir Next LT Pro"/>
        <a:cs typeface="Avenir Next LT Pro"/>
        <a:sym typeface="Avenir Next LT Pro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LT Pro"/>
        <a:ea typeface="Avenir Next LT Pro"/>
        <a:cs typeface="Avenir Next LT Pro"/>
        <a:sym typeface="Avenir Next LT Pro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LT Pro"/>
        <a:ea typeface="Avenir Next LT Pro"/>
        <a:cs typeface="Avenir Next LT Pro"/>
        <a:sym typeface="Avenir Next LT Pro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LT Pro"/>
        <a:ea typeface="Avenir Next LT Pro"/>
        <a:cs typeface="Avenir Next LT Pro"/>
        <a:sym typeface="Avenir Next LT Pro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LT Pro"/>
        <a:ea typeface="Avenir Next LT Pro"/>
        <a:cs typeface="Avenir Next LT Pro"/>
        <a:sym typeface="Avenir Next LT Pro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LT Pro"/>
        <a:ea typeface="Avenir Next LT Pro"/>
        <a:cs typeface="Avenir Next LT Pro"/>
        <a:sym typeface="Avenir Next LT Pro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LT Pro"/>
          <a:ea typeface="Avenir Next LT Pro"/>
          <a:cs typeface="Avenir Next LT Pro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DEA"/>
          </a:solidFill>
        </a:fill>
      </a:tcStyle>
    </a:wholeTbl>
    <a:band2H>
      <a:tcTxStyle/>
      <a:tcStyle>
        <a:tcBdr/>
        <a:fill>
          <a:solidFill>
            <a:srgbClr val="E8E8F5"/>
          </a:solidFill>
        </a:fill>
      </a:tcStyle>
    </a:band2H>
    <a:firstCol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LT Pro"/>
          <a:ea typeface="Avenir Next LT Pro"/>
          <a:cs typeface="Avenir Next LT Pro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5F3"/>
          </a:solidFill>
        </a:fill>
      </a:tcStyle>
    </a:wholeTbl>
    <a:band2H>
      <a:tcTxStyle/>
      <a:tcStyle>
        <a:tcBdr/>
        <a:fill>
          <a:solidFill>
            <a:srgbClr val="E7F2F9"/>
          </a:solidFill>
        </a:fill>
      </a:tcStyle>
    </a:band2H>
    <a:firstCol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LT Pro"/>
          <a:ea typeface="Avenir Next LT Pro"/>
          <a:cs typeface="Avenir Next LT Pro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4ED"/>
          </a:solidFill>
        </a:fill>
      </a:tcStyle>
    </a:wholeTbl>
    <a:band2H>
      <a:tcTxStyle/>
      <a:tcStyle>
        <a:tcBdr/>
        <a:fill>
          <a:solidFill>
            <a:srgbClr val="E7EAF6"/>
          </a:solidFill>
        </a:fill>
      </a:tcStyle>
    </a:band2H>
    <a:firstCol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LT Pro"/>
          <a:ea typeface="Avenir Next LT Pro"/>
          <a:cs typeface="Avenir Next LT Pro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venir Next LT Pro"/>
          <a:ea typeface="Avenir Next LT Pro"/>
          <a:cs typeface="Avenir Next LT Pro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LT Pro"/>
          <a:ea typeface="Avenir Next LT Pro"/>
          <a:cs typeface="Avenir Next LT Pro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LT Pro"/>
          <a:ea typeface="Avenir Next LT Pro"/>
          <a:cs typeface="Avenir Next LT Pro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venir Next LT Pro"/>
          <a:ea typeface="Avenir Next LT Pro"/>
          <a:cs typeface="Avenir Next LT Pro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venir Next LT Pro"/>
          <a:ea typeface="Avenir Next LT Pro"/>
          <a:cs typeface="Avenir Next LT Pro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venir Next LT Pro"/>
          <a:ea typeface="Avenir Next LT Pro"/>
          <a:cs typeface="Avenir Next LT Pro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98"/>
    <p:restoredTop sz="94630"/>
  </p:normalViewPr>
  <p:slideViewPr>
    <p:cSldViewPr snapToGrid="0">
      <p:cViewPr>
        <p:scale>
          <a:sx n="82" d="100"/>
          <a:sy n="82" d="100"/>
        </p:scale>
        <p:origin x="2128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7" name="Shape 15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Rectangle 8"/>
          <p:cNvSpPr/>
          <p:nvPr/>
        </p:nvSpPr>
        <p:spPr>
          <a:xfrm>
            <a:off x="1" y="0"/>
            <a:ext cx="8115301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CAB4C3"/>
                </a:solidFill>
              </a:defRPr>
            </a:pPr>
            <a:endParaRPr/>
          </a:p>
        </p:txBody>
      </p:sp>
      <p:sp>
        <p:nvSpPr>
          <p:cNvPr id="14" name="Title Text"/>
          <p:cNvSpPr txBox="1">
            <a:spLocks noGrp="1"/>
          </p:cNvSpPr>
          <p:nvPr>
            <p:ph type="title"/>
          </p:nvPr>
        </p:nvSpPr>
        <p:spPr>
          <a:xfrm>
            <a:off x="649044" y="753033"/>
            <a:ext cx="6815447" cy="3887391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8500"/>
            </a:lvl1pPr>
          </a:lstStyle>
          <a:p>
            <a:r>
              <a:t>Title Text</a:t>
            </a:r>
          </a:p>
        </p:txBody>
      </p:sp>
      <p:sp>
        <p:nvSpPr>
          <p:cNvPr id="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9044" y="4640424"/>
            <a:ext cx="6437557" cy="1303177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800" b="1" spc="-20">
                <a:solidFill>
                  <a:srgbClr val="FFFFFF"/>
                </a:solidFill>
              </a:defRPr>
            </a:lvl1pPr>
            <a:lvl2pPr marL="777239" indent="-320039">
              <a:buFontTx/>
              <a:defRPr sz="2800" b="1" spc="-20">
                <a:solidFill>
                  <a:srgbClr val="FFFFFF"/>
                </a:solidFill>
              </a:defRPr>
            </a:lvl2pPr>
            <a:lvl3pPr marL="1270000" indent="-355600">
              <a:buFontTx/>
              <a:defRPr sz="2800" b="1" spc="-20">
                <a:solidFill>
                  <a:srgbClr val="FFFFFF"/>
                </a:solidFill>
              </a:defRPr>
            </a:lvl3pPr>
            <a:lvl4pPr marL="1771650" indent="-400050">
              <a:buFontTx/>
              <a:defRPr sz="2800" b="1" spc="-20">
                <a:solidFill>
                  <a:srgbClr val="FFFFFF"/>
                </a:solidFill>
              </a:defRPr>
            </a:lvl4pPr>
            <a:lvl5pPr marL="2228850" indent="-400050">
              <a:buFontTx/>
              <a:defRPr sz="2800" b="1" spc="-2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Picture Placeholder 16"/>
          <p:cNvSpPr>
            <a:spLocks noGrp="1"/>
          </p:cNvSpPr>
          <p:nvPr>
            <p:ph type="pic" sz="half" idx="21"/>
          </p:nvPr>
        </p:nvSpPr>
        <p:spPr>
          <a:xfrm>
            <a:off x="8113532" y="0"/>
            <a:ext cx="4082984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lick to add title"/>
          <p:cNvSpPr txBox="1">
            <a:spLocks noGrp="1"/>
          </p:cNvSpPr>
          <p:nvPr>
            <p:ph type="title" hasCustomPrompt="1"/>
          </p:nvPr>
        </p:nvSpPr>
        <p:spPr>
          <a:xfrm>
            <a:off x="1249680" y="190500"/>
            <a:ext cx="10036293" cy="773776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Click to add title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9242" y="1764139"/>
            <a:ext cx="4756715" cy="59760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b="1">
                <a:solidFill>
                  <a:schemeClr val="accent2"/>
                </a:solidFill>
              </a:defRPr>
            </a:lvl1pPr>
            <a:lvl2pPr>
              <a:buFontTx/>
              <a:defRPr b="1">
                <a:solidFill>
                  <a:schemeClr val="accent2"/>
                </a:solidFill>
              </a:defRPr>
            </a:lvl2pPr>
            <a:lvl3pPr>
              <a:buFontTx/>
              <a:defRPr b="1">
                <a:solidFill>
                  <a:schemeClr val="accent2"/>
                </a:solidFill>
              </a:defRPr>
            </a:lvl3pPr>
            <a:lvl4pPr>
              <a:buFontTx/>
              <a:defRPr b="1">
                <a:solidFill>
                  <a:schemeClr val="accent2"/>
                </a:solidFill>
              </a:defRPr>
            </a:lvl4pPr>
            <a:lvl5pPr>
              <a:buFontTx/>
              <a:defRPr b="1">
                <a:solidFill>
                  <a:schemeClr val="accent2"/>
                </a:solidFill>
              </a:defRPr>
            </a:lvl5pPr>
          </a:lstStyle>
          <a:p>
            <a:r>
              <a:t>Click to add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1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1209242" y="2374900"/>
            <a:ext cx="4756715" cy="3365500"/>
          </a:xfrm>
          <a:prstGeom prst="rect">
            <a:avLst/>
          </a:prstGeom>
        </p:spPr>
        <p:txBody>
          <a:bodyPr/>
          <a:lstStyle>
            <a:lvl1pPr>
              <a:defRPr sz="2000" spc="-100"/>
            </a:lvl1pPr>
          </a:lstStyle>
          <a:p>
            <a:r>
              <a:t>Click to add text</a:t>
            </a:r>
          </a:p>
        </p:txBody>
      </p:sp>
      <p:sp>
        <p:nvSpPr>
          <p:cNvPr id="112" name="Text Placeholder 30"/>
          <p:cNvSpPr>
            <a:spLocks noGrp="1"/>
          </p:cNvSpPr>
          <p:nvPr>
            <p:ph type="body" sz="quarter" idx="22" hasCustomPrompt="1"/>
          </p:nvPr>
        </p:nvSpPr>
        <p:spPr>
          <a:xfrm>
            <a:off x="6257466" y="1764031"/>
            <a:ext cx="4756715" cy="59760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b="1" spc="-100">
                <a:solidFill>
                  <a:schemeClr val="accent2"/>
                </a:solidFill>
              </a:defRPr>
            </a:lvl1pPr>
          </a:lstStyle>
          <a:p>
            <a:r>
              <a:t>Click to add subtitle</a:t>
            </a:r>
          </a:p>
        </p:txBody>
      </p:sp>
      <p:sp>
        <p:nvSpPr>
          <p:cNvPr id="113" name="Text Placeholder 15"/>
          <p:cNvSpPr>
            <a:spLocks noGrp="1"/>
          </p:cNvSpPr>
          <p:nvPr>
            <p:ph type="body" sz="quarter" idx="23" hasCustomPrompt="1"/>
          </p:nvPr>
        </p:nvSpPr>
        <p:spPr>
          <a:xfrm>
            <a:off x="6257466" y="2374900"/>
            <a:ext cx="4756715" cy="3365500"/>
          </a:xfrm>
          <a:prstGeom prst="rect">
            <a:avLst/>
          </a:prstGeom>
        </p:spPr>
        <p:txBody>
          <a:bodyPr/>
          <a:lstStyle>
            <a:lvl1pPr>
              <a:defRPr sz="2000" spc="-100"/>
            </a:lvl1pPr>
          </a:lstStyle>
          <a:p>
            <a:r>
              <a:t>Click to add text</a:t>
            </a:r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lick to add title"/>
          <p:cNvSpPr txBox="1">
            <a:spLocks noGrp="1"/>
          </p:cNvSpPr>
          <p:nvPr>
            <p:ph type="title" hasCustomPrompt="1"/>
          </p:nvPr>
        </p:nvSpPr>
        <p:spPr>
          <a:xfrm>
            <a:off x="1879600" y="183987"/>
            <a:ext cx="9406373" cy="803381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Click to add title</a:t>
            </a:r>
          </a:p>
        </p:txBody>
      </p:sp>
      <p:sp>
        <p:nvSpPr>
          <p:cNvPr id="12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51299" y="1764193"/>
            <a:ext cx="3327367" cy="59760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b="1">
                <a:solidFill>
                  <a:schemeClr val="accent2"/>
                </a:solidFill>
              </a:defRPr>
            </a:lvl1pPr>
            <a:lvl2pPr>
              <a:buFontTx/>
              <a:defRPr b="1">
                <a:solidFill>
                  <a:schemeClr val="accent2"/>
                </a:solidFill>
              </a:defRPr>
            </a:lvl2pPr>
            <a:lvl3pPr>
              <a:buFontTx/>
              <a:defRPr b="1">
                <a:solidFill>
                  <a:schemeClr val="accent2"/>
                </a:solidFill>
              </a:defRPr>
            </a:lvl3pPr>
            <a:lvl4pPr>
              <a:buFontTx/>
              <a:defRPr b="1">
                <a:solidFill>
                  <a:schemeClr val="accent2"/>
                </a:solidFill>
              </a:defRPr>
            </a:lvl4pPr>
            <a:lvl5pPr>
              <a:buFontTx/>
              <a:defRPr b="1">
                <a:solidFill>
                  <a:schemeClr val="accent2"/>
                </a:solidFill>
              </a:defRPr>
            </a:lvl5pPr>
          </a:lstStyle>
          <a:p>
            <a:r>
              <a:t>Click to add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3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851193" y="2374899"/>
            <a:ext cx="3327366" cy="3485573"/>
          </a:xfrm>
          <a:prstGeom prst="rect">
            <a:avLst/>
          </a:prstGeom>
        </p:spPr>
        <p:txBody>
          <a:bodyPr/>
          <a:lstStyle>
            <a:lvl1pPr>
              <a:defRPr sz="2000" spc="-100"/>
            </a:lvl1pPr>
          </a:lstStyle>
          <a:p>
            <a:r>
              <a:t>Click to add text</a:t>
            </a:r>
          </a:p>
        </p:txBody>
      </p:sp>
      <p:sp>
        <p:nvSpPr>
          <p:cNvPr id="124" name="Text Placeholder 30"/>
          <p:cNvSpPr>
            <a:spLocks noGrp="1"/>
          </p:cNvSpPr>
          <p:nvPr>
            <p:ph type="body" sz="quarter" idx="22" hasCustomPrompt="1"/>
          </p:nvPr>
        </p:nvSpPr>
        <p:spPr>
          <a:xfrm>
            <a:off x="4432317" y="1764193"/>
            <a:ext cx="3327366" cy="59760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b="1" spc="-100">
                <a:solidFill>
                  <a:schemeClr val="accent2"/>
                </a:solidFill>
              </a:defRPr>
            </a:lvl1pPr>
          </a:lstStyle>
          <a:p>
            <a:r>
              <a:t>Click to add subtitle</a:t>
            </a:r>
          </a:p>
        </p:txBody>
      </p:sp>
      <p:sp>
        <p:nvSpPr>
          <p:cNvPr id="125" name="Text Placeholder 15"/>
          <p:cNvSpPr>
            <a:spLocks noGrp="1"/>
          </p:cNvSpPr>
          <p:nvPr>
            <p:ph type="body" sz="quarter" idx="23" hasCustomPrompt="1"/>
          </p:nvPr>
        </p:nvSpPr>
        <p:spPr>
          <a:xfrm>
            <a:off x="4432317" y="2374899"/>
            <a:ext cx="3327366" cy="3485573"/>
          </a:xfrm>
          <a:prstGeom prst="rect">
            <a:avLst/>
          </a:prstGeom>
        </p:spPr>
        <p:txBody>
          <a:bodyPr/>
          <a:lstStyle>
            <a:lvl1pPr>
              <a:defRPr sz="2000" spc="-100"/>
            </a:lvl1pPr>
          </a:lstStyle>
          <a:p>
            <a:r>
              <a:t>Click to add text</a:t>
            </a:r>
          </a:p>
        </p:txBody>
      </p:sp>
      <p:sp>
        <p:nvSpPr>
          <p:cNvPr id="126" name="Text Placeholder 30"/>
          <p:cNvSpPr>
            <a:spLocks noGrp="1"/>
          </p:cNvSpPr>
          <p:nvPr>
            <p:ph type="body" sz="quarter" idx="24" hasCustomPrompt="1"/>
          </p:nvPr>
        </p:nvSpPr>
        <p:spPr>
          <a:xfrm>
            <a:off x="8025393" y="1764193"/>
            <a:ext cx="3327366" cy="59760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b="1" spc="-100">
                <a:solidFill>
                  <a:schemeClr val="accent2"/>
                </a:solidFill>
              </a:defRPr>
            </a:lvl1pPr>
          </a:lstStyle>
          <a:p>
            <a:r>
              <a:t>Click to add subtitle</a:t>
            </a:r>
          </a:p>
        </p:txBody>
      </p:sp>
      <p:sp>
        <p:nvSpPr>
          <p:cNvPr id="12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8025393" y="2374899"/>
            <a:ext cx="3327366" cy="3485573"/>
          </a:xfrm>
          <a:prstGeom prst="rect">
            <a:avLst/>
          </a:prstGeom>
        </p:spPr>
        <p:txBody>
          <a:bodyPr/>
          <a:lstStyle>
            <a:lvl1pPr>
              <a:defRPr sz="2000" spc="-100"/>
            </a:lvl1pPr>
          </a:lstStyle>
          <a:p>
            <a:r>
              <a:t>Click to add text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647698" y="484494"/>
            <a:ext cx="5800867" cy="156949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pc="-40">
                <a:solidFill>
                  <a:schemeClr val="accent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47701" y="2156346"/>
            <a:ext cx="5800868" cy="396393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</a:lvl1pPr>
            <a:lvl2pPr>
              <a:buFontTx/>
            </a:lvl2pPr>
            <a:lvl3pPr>
              <a:buFontTx/>
            </a:lvl3pPr>
            <a:lvl4pPr>
              <a:buFontTx/>
            </a:lvl4pPr>
            <a:lvl5pPr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6700838" y="665162"/>
            <a:ext cx="2214563" cy="25130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38" name="Picture Placeholder 12"/>
          <p:cNvSpPr>
            <a:spLocks noGrp="1"/>
          </p:cNvSpPr>
          <p:nvPr>
            <p:ph type="pic" sz="quarter" idx="22"/>
          </p:nvPr>
        </p:nvSpPr>
        <p:spPr>
          <a:xfrm>
            <a:off x="9329736" y="665578"/>
            <a:ext cx="2214563" cy="25130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39" name="Picture Placeholder 12"/>
          <p:cNvSpPr>
            <a:spLocks noGrp="1"/>
          </p:cNvSpPr>
          <p:nvPr>
            <p:ph type="pic" sz="quarter" idx="23"/>
          </p:nvPr>
        </p:nvSpPr>
        <p:spPr>
          <a:xfrm>
            <a:off x="6700853" y="3607270"/>
            <a:ext cx="2214563" cy="25130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40" name="Picture Placeholder 12"/>
          <p:cNvSpPr>
            <a:spLocks noGrp="1"/>
          </p:cNvSpPr>
          <p:nvPr>
            <p:ph type="pic" sz="quarter" idx="24"/>
          </p:nvPr>
        </p:nvSpPr>
        <p:spPr>
          <a:xfrm>
            <a:off x="9324844" y="3607270"/>
            <a:ext cx="2214563" cy="25130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itle Text"/>
          <p:cNvSpPr txBox="1">
            <a:spLocks noGrp="1"/>
          </p:cNvSpPr>
          <p:nvPr>
            <p:ph type="title"/>
          </p:nvPr>
        </p:nvSpPr>
        <p:spPr>
          <a:xfrm>
            <a:off x="649223" y="365124"/>
            <a:ext cx="10552178" cy="1499617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pc="-40">
                <a:solidFill>
                  <a:schemeClr val="accent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9" name="Body Level One…"/>
          <p:cNvSpPr txBox="1">
            <a:spLocks noGrp="1"/>
          </p:cNvSpPr>
          <p:nvPr>
            <p:ph type="body" idx="1"/>
          </p:nvPr>
        </p:nvSpPr>
        <p:spPr>
          <a:xfrm>
            <a:off x="649223" y="1984248"/>
            <a:ext cx="10552178" cy="4197097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" name="Rectangle 7"/>
          <p:cNvSpPr/>
          <p:nvPr/>
        </p:nvSpPr>
        <p:spPr>
          <a:xfrm>
            <a:off x="0" y="0"/>
            <a:ext cx="4076700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" name="Title Text"/>
          <p:cNvSpPr txBox="1">
            <a:spLocks noGrp="1"/>
          </p:cNvSpPr>
          <p:nvPr>
            <p:ph type="title"/>
          </p:nvPr>
        </p:nvSpPr>
        <p:spPr>
          <a:xfrm>
            <a:off x="532264" y="776940"/>
            <a:ext cx="3209009" cy="5166661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</a:lvl1pPr>
          </a:lstStyle>
          <a:p>
            <a:r>
              <a:t>Title Text</a:t>
            </a:r>
          </a:p>
        </p:txBody>
      </p:sp>
      <p:sp>
        <p:nvSpPr>
          <p:cNvPr id="27" name="Picture Placeholder 16"/>
          <p:cNvSpPr>
            <a:spLocks noGrp="1"/>
          </p:cNvSpPr>
          <p:nvPr>
            <p:ph type="pic" sz="quarter" idx="21"/>
          </p:nvPr>
        </p:nvSpPr>
        <p:spPr>
          <a:xfrm>
            <a:off x="4076700" y="0"/>
            <a:ext cx="4038600" cy="3429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8" name="Picture Placeholder 16"/>
          <p:cNvSpPr>
            <a:spLocks noGrp="1"/>
          </p:cNvSpPr>
          <p:nvPr>
            <p:ph type="pic" sz="quarter" idx="22"/>
          </p:nvPr>
        </p:nvSpPr>
        <p:spPr>
          <a:xfrm>
            <a:off x="8115300" y="0"/>
            <a:ext cx="4076702" cy="3429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9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864100" y="3841750"/>
            <a:ext cx="6599239" cy="2296083"/>
          </a:xfrm>
          <a:prstGeom prst="rect">
            <a:avLst/>
          </a:prstGeom>
        </p:spPr>
        <p:txBody>
          <a:bodyPr/>
          <a:lstStyle>
            <a:lvl1pPr marL="342900" indent="-342900">
              <a:defRPr sz="2000" spc="-19"/>
            </a:lvl1pPr>
            <a:lvl2pPr marL="685800" indent="-228600">
              <a:defRPr sz="2000" spc="-19"/>
            </a:lvl2pPr>
            <a:lvl3pPr marL="1168400" indent="-254000">
              <a:defRPr sz="2000" spc="-19"/>
            </a:lvl3pPr>
            <a:lvl4pPr marL="1657350" indent="-285750">
              <a:defRPr sz="2000" spc="-19"/>
            </a:lvl4pPr>
            <a:lvl5pPr marL="2114550" indent="-285750">
              <a:defRPr sz="2000" spc="-19"/>
            </a:lvl5pPr>
          </a:lstStyle>
          <a:p>
            <a:r>
              <a:t>Click to add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2"/>
          <p:cNvSpPr/>
          <p:nvPr/>
        </p:nvSpPr>
        <p:spPr>
          <a:xfrm>
            <a:off x="0" y="0"/>
            <a:ext cx="12192000" cy="2286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649044" y="365124"/>
            <a:ext cx="9523657" cy="1501327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</a:lvl1pPr>
          </a:lstStyle>
          <a:p>
            <a:r>
              <a:t>Title Text</a:t>
            </a:r>
          </a:p>
        </p:txBody>
      </p:sp>
      <p:sp>
        <p:nvSpPr>
          <p:cNvPr id="39" name="Picture Placeholder 10"/>
          <p:cNvSpPr>
            <a:spLocks noGrp="1"/>
          </p:cNvSpPr>
          <p:nvPr>
            <p:ph type="pic" sz="half" idx="21"/>
          </p:nvPr>
        </p:nvSpPr>
        <p:spPr>
          <a:xfrm>
            <a:off x="0" y="2286000"/>
            <a:ext cx="5067300" cy="4572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819887" y="2899186"/>
            <a:ext cx="5610113" cy="328435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</a:lvl1pPr>
            <a:lvl2pPr>
              <a:buFontTx/>
            </a:lvl2pPr>
            <a:lvl3pPr>
              <a:buFontTx/>
            </a:lvl3pPr>
            <a:lvl4pPr>
              <a:buFontTx/>
            </a:lvl4pPr>
            <a:lvl5pPr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2"/>
          <p:cNvSpPr/>
          <p:nvPr/>
        </p:nvSpPr>
        <p:spPr>
          <a:xfrm>
            <a:off x="0" y="0"/>
            <a:ext cx="7086601" cy="45339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CAB4C3"/>
                </a:solidFill>
              </a:defRPr>
            </a:pPr>
            <a:endParaRPr/>
          </a:p>
        </p:txBody>
      </p:sp>
      <p:sp>
        <p:nvSpPr>
          <p:cNvPr id="49" name="Title Text"/>
          <p:cNvSpPr txBox="1">
            <a:spLocks noGrp="1"/>
          </p:cNvSpPr>
          <p:nvPr>
            <p:ph type="title"/>
          </p:nvPr>
        </p:nvSpPr>
        <p:spPr>
          <a:xfrm>
            <a:off x="649044" y="753034"/>
            <a:ext cx="5945394" cy="2366685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6000" spc="-20"/>
            </a:lvl1pPr>
          </a:lstStyle>
          <a:p>
            <a:r>
              <a:t>Title Text</a:t>
            </a:r>
          </a:p>
        </p:txBody>
      </p:sp>
      <p:sp>
        <p:nvSpPr>
          <p:cNvPr id="5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9044" y="3075868"/>
            <a:ext cx="5945394" cy="110833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>
              <a:buFontTx/>
              <a:defRPr>
                <a:solidFill>
                  <a:srgbClr val="FFFFFF"/>
                </a:solidFill>
              </a:defRPr>
            </a:lvl2pPr>
            <a:lvl3pPr>
              <a:buFontTx/>
              <a:defRPr>
                <a:solidFill>
                  <a:srgbClr val="FFFFFF"/>
                </a:solidFill>
              </a:defRPr>
            </a:lvl3pPr>
            <a:lvl4pPr>
              <a:buFontTx/>
              <a:defRPr>
                <a:solidFill>
                  <a:srgbClr val="FFFFFF"/>
                </a:solidFill>
              </a:defRPr>
            </a:lvl4pPr>
            <a:lvl5pPr>
              <a:buFontTx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Picture Placeholder 15"/>
          <p:cNvSpPr>
            <a:spLocks noGrp="1"/>
          </p:cNvSpPr>
          <p:nvPr>
            <p:ph type="pic" sz="quarter" idx="21"/>
          </p:nvPr>
        </p:nvSpPr>
        <p:spPr>
          <a:xfrm>
            <a:off x="0" y="4533900"/>
            <a:ext cx="7086598" cy="23241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" name="Picture Placeholder 12"/>
          <p:cNvSpPr>
            <a:spLocks noGrp="1"/>
          </p:cNvSpPr>
          <p:nvPr>
            <p:ph type="pic" sz="half" idx="22"/>
          </p:nvPr>
        </p:nvSpPr>
        <p:spPr>
          <a:xfrm>
            <a:off x="7086600" y="0"/>
            <a:ext cx="5105400" cy="45339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3" name="Picture Placeholder 15"/>
          <p:cNvSpPr>
            <a:spLocks noGrp="1"/>
          </p:cNvSpPr>
          <p:nvPr>
            <p:ph type="pic" sz="quarter" idx="23"/>
          </p:nvPr>
        </p:nvSpPr>
        <p:spPr>
          <a:xfrm>
            <a:off x="7086597" y="4533900"/>
            <a:ext cx="5105403" cy="23241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9"/>
          <p:cNvSpPr/>
          <p:nvPr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" name="Click  to add text"/>
          <p:cNvSpPr txBox="1">
            <a:spLocks noGrp="1"/>
          </p:cNvSpPr>
          <p:nvPr>
            <p:ph type="title" hasCustomPrompt="1"/>
          </p:nvPr>
        </p:nvSpPr>
        <p:spPr>
          <a:xfrm>
            <a:off x="331788" y="875030"/>
            <a:ext cx="2384426" cy="5068571"/>
          </a:xfrm>
          <a:prstGeom prst="rect">
            <a:avLst/>
          </a:prstGeom>
        </p:spPr>
        <p:txBody>
          <a:bodyPr anchor="b"/>
          <a:lstStyle/>
          <a:p>
            <a:r>
              <a:t>Click  to add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3302000" y="876300"/>
            <a:ext cx="8607425" cy="4749800"/>
          </a:xfrm>
          <a:prstGeom prst="rect">
            <a:avLst/>
          </a:prstGeom>
        </p:spPr>
        <p:txBody>
          <a:bodyPr/>
          <a:lstStyle/>
          <a:p>
            <a:r>
              <a:t>Click to add content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"/>
          <p:cNvSpPr/>
          <p:nvPr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" name="Click  to add text"/>
          <p:cNvSpPr txBox="1">
            <a:spLocks noGrp="1"/>
          </p:cNvSpPr>
          <p:nvPr>
            <p:ph type="title" hasCustomPrompt="1"/>
          </p:nvPr>
        </p:nvSpPr>
        <p:spPr>
          <a:xfrm>
            <a:off x="331786" y="996950"/>
            <a:ext cx="2384426" cy="4946650"/>
          </a:xfrm>
          <a:prstGeom prst="rect">
            <a:avLst/>
          </a:prstGeom>
        </p:spPr>
        <p:txBody>
          <a:bodyPr anchor="b"/>
          <a:lstStyle/>
          <a:p>
            <a:r>
              <a:t>Click  to add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3422650" y="996950"/>
            <a:ext cx="8367714" cy="4545013"/>
          </a:xfrm>
          <a:prstGeom prst="rect">
            <a:avLst/>
          </a:prstGeom>
        </p:spPr>
        <p:txBody>
          <a:bodyPr/>
          <a:lstStyle/>
          <a:p>
            <a:r>
              <a:t>Click to add content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icture Placeholder 22"/>
          <p:cNvSpPr>
            <a:spLocks noGrp="1"/>
          </p:cNvSpPr>
          <p:nvPr>
            <p:ph type="pic" idx="21"/>
          </p:nvPr>
        </p:nvSpPr>
        <p:spPr>
          <a:xfrm>
            <a:off x="-3" y="0"/>
            <a:ext cx="12192001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177635" y="-3"/>
            <a:ext cx="11014366" cy="410094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0000">
                <a:srgbClr val="000000">
                  <a:alpha val="0"/>
                </a:srgbClr>
              </a:gs>
              <a:gs pos="38000">
                <a:srgbClr val="000000">
                  <a:alpha val="20000"/>
                </a:srgbClr>
              </a:gs>
              <a:gs pos="77000">
                <a:srgbClr val="000000">
                  <a:alpha val="30000"/>
                </a:srgbClr>
              </a:gs>
              <a:gs pos="100000">
                <a:srgbClr val="000000">
                  <a:alpha val="30000"/>
                </a:srgbClr>
              </a:gs>
            </a:gsLst>
            <a:lin ang="21594000"/>
          </a:gradFill>
        </p:spPr>
        <p:txBody>
          <a:bodyPr anchor="b"/>
          <a:lstStyle>
            <a:lvl1pPr algn="r">
              <a:lnSpc>
                <a:spcPct val="90000"/>
              </a:lnSpc>
              <a:defRPr sz="6000" spc="-40"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241962" y="4089656"/>
            <a:ext cx="8950037" cy="279656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3000">
                <a:srgbClr val="000000">
                  <a:alpha val="20000"/>
                </a:srgbClr>
              </a:gs>
              <a:gs pos="77000">
                <a:srgbClr val="000000">
                  <a:alpha val="30000"/>
                </a:srgbClr>
              </a:gs>
              <a:gs pos="100000">
                <a:srgbClr val="000000">
                  <a:alpha val="30000"/>
                </a:srgbClr>
              </a:gs>
            </a:gsLst>
            <a:lin ang="21594000"/>
          </a:gradFill>
        </p:spPr>
        <p:txBody>
          <a:bodyPr/>
          <a:lstStyle>
            <a:lvl1pPr marL="0" indent="0" algn="r">
              <a:buSzTx/>
              <a:buFontTx/>
              <a:buNone/>
              <a:defRPr sz="2800" b="1" spc="-20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777239" indent="-320039" algn="r">
              <a:buFontTx/>
              <a:defRPr sz="2800" b="1" spc="-20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1270000" indent="-355600" algn="r">
              <a:buFontTx/>
              <a:defRPr sz="2800" b="1" spc="-20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771650" indent="-400050" algn="r">
              <a:buFontTx/>
              <a:defRPr sz="2800" b="1" spc="-20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2228850" indent="-400050" algn="r">
              <a:buFontTx/>
              <a:defRPr sz="2800" b="1" spc="-20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lick to add title"/>
          <p:cNvSpPr txBox="1">
            <a:spLocks noGrp="1"/>
          </p:cNvSpPr>
          <p:nvPr>
            <p:ph type="title" hasCustomPrompt="1"/>
          </p:nvPr>
        </p:nvSpPr>
        <p:spPr>
          <a:xfrm>
            <a:off x="1002982" y="194782"/>
            <a:ext cx="9421178" cy="769495"/>
          </a:xfrm>
          <a:prstGeom prst="rect">
            <a:avLst/>
          </a:prstGeom>
        </p:spPr>
        <p:txBody>
          <a:bodyPr/>
          <a:lstStyle/>
          <a:p>
            <a:r>
              <a:t>Click to add title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931862" y="1695450"/>
            <a:ext cx="10328276" cy="4314825"/>
          </a:xfrm>
          <a:prstGeom prst="rect">
            <a:avLst/>
          </a:prstGeom>
        </p:spPr>
        <p:txBody>
          <a:bodyPr/>
          <a:lstStyle/>
          <a:p>
            <a:r>
              <a:t>Click to add content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lick to add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add title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add content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15046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Click to add title"/>
          <p:cNvSpPr txBox="1">
            <a:spLocks noGrp="1"/>
          </p:cNvSpPr>
          <p:nvPr>
            <p:ph type="title" hasCustomPrompt="1"/>
          </p:nvPr>
        </p:nvSpPr>
        <p:spPr>
          <a:xfrm>
            <a:off x="1000758" y="194782"/>
            <a:ext cx="10022842" cy="7608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Click to add title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46112" y="1560512"/>
            <a:ext cx="10899776" cy="4341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Click to add content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51525" y="6416992"/>
            <a:ext cx="245404" cy="243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hf hdr="0" dt="0"/>
  <p:txStyles>
    <p:titleStyle>
      <a:lvl1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-20" baseline="0">
          <a:solidFill>
            <a:srgbClr val="FFFFFF"/>
          </a:solidFill>
          <a:uFillTx/>
          <a:latin typeface="Avenir Next LT Pro"/>
          <a:ea typeface="Avenir Next LT Pro"/>
          <a:cs typeface="Avenir Next LT Pro"/>
          <a:sym typeface="Avenir Next LT Pro"/>
        </a:defRPr>
      </a:lvl1pPr>
      <a:lvl2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-20" baseline="0">
          <a:solidFill>
            <a:srgbClr val="FFFFFF"/>
          </a:solidFill>
          <a:uFillTx/>
          <a:latin typeface="Avenir Next LT Pro"/>
          <a:ea typeface="Avenir Next LT Pro"/>
          <a:cs typeface="Avenir Next LT Pro"/>
          <a:sym typeface="Avenir Next LT Pro"/>
        </a:defRPr>
      </a:lvl2pPr>
      <a:lvl3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-20" baseline="0">
          <a:solidFill>
            <a:srgbClr val="FFFFFF"/>
          </a:solidFill>
          <a:uFillTx/>
          <a:latin typeface="Avenir Next LT Pro"/>
          <a:ea typeface="Avenir Next LT Pro"/>
          <a:cs typeface="Avenir Next LT Pro"/>
          <a:sym typeface="Avenir Next LT Pro"/>
        </a:defRPr>
      </a:lvl3pPr>
      <a:lvl4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-20" baseline="0">
          <a:solidFill>
            <a:srgbClr val="FFFFFF"/>
          </a:solidFill>
          <a:uFillTx/>
          <a:latin typeface="Avenir Next LT Pro"/>
          <a:ea typeface="Avenir Next LT Pro"/>
          <a:cs typeface="Avenir Next LT Pro"/>
          <a:sym typeface="Avenir Next LT Pro"/>
        </a:defRPr>
      </a:lvl4pPr>
      <a:lvl5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-20" baseline="0">
          <a:solidFill>
            <a:srgbClr val="FFFFFF"/>
          </a:solidFill>
          <a:uFillTx/>
          <a:latin typeface="Avenir Next LT Pro"/>
          <a:ea typeface="Avenir Next LT Pro"/>
          <a:cs typeface="Avenir Next LT Pro"/>
          <a:sym typeface="Avenir Next LT Pro"/>
        </a:defRPr>
      </a:lvl5pPr>
      <a:lvl6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-20" baseline="0">
          <a:solidFill>
            <a:srgbClr val="FFFFFF"/>
          </a:solidFill>
          <a:uFillTx/>
          <a:latin typeface="Avenir Next LT Pro"/>
          <a:ea typeface="Avenir Next LT Pro"/>
          <a:cs typeface="Avenir Next LT Pro"/>
          <a:sym typeface="Avenir Next LT Pro"/>
        </a:defRPr>
      </a:lvl6pPr>
      <a:lvl7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-20" baseline="0">
          <a:solidFill>
            <a:srgbClr val="FFFFFF"/>
          </a:solidFill>
          <a:uFillTx/>
          <a:latin typeface="Avenir Next LT Pro"/>
          <a:ea typeface="Avenir Next LT Pro"/>
          <a:cs typeface="Avenir Next LT Pro"/>
          <a:sym typeface="Avenir Next LT Pro"/>
        </a:defRPr>
      </a:lvl7pPr>
      <a:lvl8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-20" baseline="0">
          <a:solidFill>
            <a:srgbClr val="FFFFFF"/>
          </a:solidFill>
          <a:uFillTx/>
          <a:latin typeface="Avenir Next LT Pro"/>
          <a:ea typeface="Avenir Next LT Pro"/>
          <a:cs typeface="Avenir Next LT Pro"/>
          <a:sym typeface="Avenir Next LT Pro"/>
        </a:defRPr>
      </a:lvl8pPr>
      <a:lvl9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none" spc="-20" baseline="0">
          <a:solidFill>
            <a:srgbClr val="FFFFFF"/>
          </a:solidFill>
          <a:uFillTx/>
          <a:latin typeface="Avenir Next LT Pro"/>
          <a:ea typeface="Avenir Next LT Pro"/>
          <a:cs typeface="Avenir Next LT Pro"/>
          <a:sym typeface="Avenir Next LT Pro"/>
        </a:defRPr>
      </a:lvl9pPr>
    </p:titleStyle>
    <p:bodyStyle>
      <a:lvl1pPr marL="228600" marR="0" indent="-228600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-20" baseline="0">
          <a:solidFill>
            <a:srgbClr val="000000"/>
          </a:solidFill>
          <a:uFillTx/>
          <a:latin typeface="Avenir Next LT Pro"/>
          <a:ea typeface="Avenir Next LT Pro"/>
          <a:cs typeface="Avenir Next LT Pro"/>
          <a:sym typeface="Avenir Next LT Pro"/>
        </a:defRPr>
      </a:lvl1pPr>
      <a:lvl2pPr marL="731519" marR="0" indent="-274319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-20" baseline="0">
          <a:solidFill>
            <a:srgbClr val="000000"/>
          </a:solidFill>
          <a:uFillTx/>
          <a:latin typeface="Avenir Next LT Pro"/>
          <a:ea typeface="Avenir Next LT Pro"/>
          <a:cs typeface="Avenir Next LT Pro"/>
          <a:sym typeface="Avenir Next LT Pro"/>
        </a:defRPr>
      </a:lvl2pPr>
      <a:lvl3pPr marL="1219200" marR="0" indent="-304800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-20" baseline="0">
          <a:solidFill>
            <a:srgbClr val="000000"/>
          </a:solidFill>
          <a:uFillTx/>
          <a:latin typeface="Avenir Next LT Pro"/>
          <a:ea typeface="Avenir Next LT Pro"/>
          <a:cs typeface="Avenir Next LT Pro"/>
          <a:sym typeface="Avenir Next LT Pro"/>
        </a:defRPr>
      </a:lvl3pPr>
      <a:lvl4pPr marL="1714500" marR="0" indent="-342900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-20" baseline="0">
          <a:solidFill>
            <a:srgbClr val="000000"/>
          </a:solidFill>
          <a:uFillTx/>
          <a:latin typeface="Avenir Next LT Pro"/>
          <a:ea typeface="Avenir Next LT Pro"/>
          <a:cs typeface="Avenir Next LT Pro"/>
          <a:sym typeface="Avenir Next LT Pro"/>
        </a:defRPr>
      </a:lvl4pPr>
      <a:lvl5pPr marL="2171700" marR="0" indent="-342900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-20" baseline="0">
          <a:solidFill>
            <a:srgbClr val="000000"/>
          </a:solidFill>
          <a:uFillTx/>
          <a:latin typeface="Avenir Next LT Pro"/>
          <a:ea typeface="Avenir Next LT Pro"/>
          <a:cs typeface="Avenir Next LT Pro"/>
          <a:sym typeface="Avenir Next LT Pro"/>
        </a:defRPr>
      </a:lvl5pPr>
      <a:lvl6pPr marL="2590800" marR="0" indent="-304800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-20" baseline="0">
          <a:solidFill>
            <a:srgbClr val="000000"/>
          </a:solidFill>
          <a:uFillTx/>
          <a:latin typeface="Avenir Next LT Pro"/>
          <a:ea typeface="Avenir Next LT Pro"/>
          <a:cs typeface="Avenir Next LT Pro"/>
          <a:sym typeface="Avenir Next LT Pro"/>
        </a:defRPr>
      </a:lvl6pPr>
      <a:lvl7pPr marL="3048000" marR="0" indent="-304800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-20" baseline="0">
          <a:solidFill>
            <a:srgbClr val="000000"/>
          </a:solidFill>
          <a:uFillTx/>
          <a:latin typeface="Avenir Next LT Pro"/>
          <a:ea typeface="Avenir Next LT Pro"/>
          <a:cs typeface="Avenir Next LT Pro"/>
          <a:sym typeface="Avenir Next LT Pro"/>
        </a:defRPr>
      </a:lvl7pPr>
      <a:lvl8pPr marL="3505200" marR="0" indent="-304800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-20" baseline="0">
          <a:solidFill>
            <a:srgbClr val="000000"/>
          </a:solidFill>
          <a:uFillTx/>
          <a:latin typeface="Avenir Next LT Pro"/>
          <a:ea typeface="Avenir Next LT Pro"/>
          <a:cs typeface="Avenir Next LT Pro"/>
          <a:sym typeface="Avenir Next LT Pro"/>
        </a:defRPr>
      </a:lvl8pPr>
      <a:lvl9pPr marL="3962400" marR="0" indent="-304800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-20" baseline="0">
          <a:solidFill>
            <a:srgbClr val="000000"/>
          </a:solidFill>
          <a:uFillTx/>
          <a:latin typeface="Avenir Next LT Pro"/>
          <a:ea typeface="Avenir Next LT Pro"/>
          <a:cs typeface="Avenir Next LT Pro"/>
          <a:sym typeface="Avenir Next LT Pr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LT Pro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LT Pro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LT Pro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LT Pro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LT Pro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LT Pro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LT Pro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LT Pro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LT Pr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itle 6"/>
          <p:cNvSpPr txBox="1">
            <a:spLocks noGrp="1"/>
          </p:cNvSpPr>
          <p:nvPr>
            <p:ph type="title"/>
          </p:nvPr>
        </p:nvSpPr>
        <p:spPr>
          <a:xfrm>
            <a:off x="649045" y="753033"/>
            <a:ext cx="5802556" cy="3887391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 sz="7200" spc="-100"/>
            </a:pPr>
            <a:r>
              <a:rPr lang="en-US" sz="4000" dirty="0"/>
              <a:t>Review of the Kayaking Expedition Route  </a:t>
            </a:r>
            <a:br>
              <a:rPr lang="en-US" sz="4000" dirty="0"/>
            </a:br>
            <a:r>
              <a:rPr lang="en-US" sz="2800" i="1" dirty="0"/>
              <a:t>for  the 9-Day Singapore Youth Outdoor (SYO) Programme</a:t>
            </a:r>
            <a:endParaRPr sz="4000" i="1" dirty="0"/>
          </a:p>
        </p:txBody>
      </p:sp>
      <p:sp>
        <p:nvSpPr>
          <p:cNvPr id="160" name="Subtitle 7"/>
          <p:cNvSpPr txBox="1">
            <a:spLocks noGrp="1"/>
          </p:cNvSpPr>
          <p:nvPr>
            <p:ph type="body" sz="quarter" idx="1"/>
          </p:nvPr>
        </p:nvSpPr>
        <p:spPr>
          <a:xfrm>
            <a:off x="649044" y="4262034"/>
            <a:ext cx="7270590" cy="2107769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88000"/>
              </a:lnSpc>
              <a:defRPr sz="2100" spc="-100"/>
            </a:pPr>
            <a:r>
              <a:rPr dirty="0"/>
              <a:t>Priscilla </a:t>
            </a:r>
            <a:endParaRPr spc="-20" dirty="0"/>
          </a:p>
          <a:p>
            <a:pPr>
              <a:lnSpc>
                <a:spcPct val="88000"/>
              </a:lnSpc>
              <a:defRPr sz="2100" spc="-100"/>
            </a:pPr>
            <a:r>
              <a:rPr dirty="0"/>
              <a:t>Zheng Ting</a:t>
            </a:r>
            <a:endParaRPr spc="-20" dirty="0"/>
          </a:p>
          <a:p>
            <a:pPr>
              <a:lnSpc>
                <a:spcPct val="88000"/>
              </a:lnSpc>
              <a:defRPr sz="2100" spc="-100"/>
            </a:pPr>
            <a:r>
              <a:rPr dirty="0"/>
              <a:t>Eliza</a:t>
            </a:r>
            <a:endParaRPr lang="en-US" dirty="0"/>
          </a:p>
          <a:p>
            <a:pPr>
              <a:lnSpc>
                <a:spcPct val="88000"/>
              </a:lnSpc>
              <a:defRPr sz="2100" spc="-100"/>
            </a:pPr>
            <a:endParaRPr lang="en-US" dirty="0"/>
          </a:p>
          <a:p>
            <a:pPr>
              <a:lnSpc>
                <a:spcPct val="88000"/>
              </a:lnSpc>
              <a:defRPr sz="2100" spc="-100"/>
            </a:pPr>
            <a:r>
              <a:rPr lang="en-SG" dirty="0"/>
              <a:t>Programmes  Unit, </a:t>
            </a:r>
          </a:p>
          <a:p>
            <a:pPr>
              <a:lnSpc>
                <a:spcPct val="88000"/>
              </a:lnSpc>
              <a:defRPr sz="2100" spc="-100"/>
            </a:pPr>
            <a:r>
              <a:rPr lang="en-SG" dirty="0"/>
              <a:t>National Outdoor Adventure Singapore</a:t>
            </a:r>
          </a:p>
        </p:txBody>
      </p:sp>
      <p:pic>
        <p:nvPicPr>
          <p:cNvPr id="161" name="Picture Placeholder 4" descr="Picture Placeholder 4"/>
          <p:cNvPicPr>
            <a:picLocks noGrp="1" noChangeAspect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62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997" y="4743450"/>
            <a:ext cx="4027716" cy="211455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165-4163-FDBA-C584-7CDA2851BAE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SG" smtClean="0"/>
              <a:t>1</a:t>
            </a:fld>
            <a:endParaRPr lang="en-SG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itle 8"/>
          <p:cNvSpPr txBox="1">
            <a:spLocks noGrp="1"/>
          </p:cNvSpPr>
          <p:nvPr>
            <p:ph type="title"/>
          </p:nvPr>
        </p:nvSpPr>
        <p:spPr>
          <a:xfrm>
            <a:off x="647697" y="528035"/>
            <a:ext cx="5800869" cy="1569495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dirty="0"/>
              <a:t>Deliverables</a:t>
            </a:r>
            <a:endParaRPr dirty="0"/>
          </a:p>
        </p:txBody>
      </p:sp>
      <p:sp>
        <p:nvSpPr>
          <p:cNvPr id="213" name="Content Placeholder 9"/>
          <p:cNvSpPr txBox="1">
            <a:spLocks noGrp="1"/>
          </p:cNvSpPr>
          <p:nvPr>
            <p:ph type="body" sz="half" idx="1"/>
          </p:nvPr>
        </p:nvSpPr>
        <p:spPr>
          <a:xfrm>
            <a:off x="647701" y="2156346"/>
            <a:ext cx="5800868" cy="3963938"/>
          </a:xfrm>
          <a:prstGeom prst="rect">
            <a:avLst/>
          </a:prstGeom>
        </p:spPr>
        <p:txBody>
          <a:bodyPr/>
          <a:lstStyle/>
          <a:p>
            <a:pPr>
              <a:defRPr sz="3200" spc="-100"/>
            </a:pPr>
            <a:r>
              <a:rPr lang="en-US" dirty="0"/>
              <a:t>Inform the</a:t>
            </a:r>
            <a:r>
              <a:rPr dirty="0"/>
              <a:t> Safety Committee Members </a:t>
            </a:r>
            <a:r>
              <a:rPr dirty="0">
                <a:latin typeface="Avenir Book"/>
                <a:ea typeface="Avenir Book"/>
                <a:cs typeface="Avenir Book"/>
                <a:sym typeface="Avenir Book"/>
              </a:rPr>
              <a:t> </a:t>
            </a:r>
            <a:r>
              <a:rPr b="1" dirty="0">
                <a:solidFill>
                  <a:srgbClr val="0070C0"/>
                </a:solidFill>
                <a:latin typeface="Avenir Book"/>
                <a:ea typeface="Avenir Book"/>
                <a:cs typeface="Avenir Book"/>
                <a:sym typeface="Avenir Book"/>
              </a:rPr>
              <a:t>which month is most ideal to conduct the new sea expedition trial route </a:t>
            </a:r>
            <a:r>
              <a:rPr dirty="0">
                <a:latin typeface="Avenir Book"/>
                <a:ea typeface="Avenir Book"/>
                <a:cs typeface="Avenir Book"/>
                <a:sym typeface="Avenir Book"/>
              </a:rPr>
              <a:t>that is from </a:t>
            </a:r>
            <a:r>
              <a:rPr dirty="0" err="1">
                <a:latin typeface="Avenir Book"/>
                <a:ea typeface="Avenir Book"/>
                <a:cs typeface="Avenir Book"/>
                <a:sym typeface="Avenir Book"/>
              </a:rPr>
              <a:t>Pulau</a:t>
            </a:r>
            <a:r>
              <a:rPr dirty="0">
                <a:latin typeface="Avenir Book"/>
                <a:ea typeface="Avenir Book"/>
                <a:cs typeface="Avenir Book"/>
                <a:sym typeface="Avenir Book"/>
              </a:rPr>
              <a:t> Ubin to East Coast Campus (Mainland Singapore).</a:t>
            </a:r>
          </a:p>
        </p:txBody>
      </p:sp>
      <p:pic>
        <p:nvPicPr>
          <p:cNvPr id="214" name="Picture Placeholder 22" descr="Picture Placeholder 22"/>
          <p:cNvPicPr>
            <a:picLocks noGrp="1" noChangeAspect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15" name="Picture Placeholder 52" descr="Picture Placeholder 52"/>
          <p:cNvPicPr>
            <a:picLocks noGrp="1" noChangeAspect="1"/>
          </p:cNvPicPr>
          <p:nvPr>
            <p:ph type="pic" idx="22"/>
          </p:nvPr>
        </p:nvPicPr>
        <p:blipFill>
          <a:blip r:embed="rId3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16" name="Picture Placeholder 18" descr="Picture Placeholder 18"/>
          <p:cNvPicPr>
            <a:picLocks noGrp="1" noChangeAspect="1"/>
          </p:cNvPicPr>
          <p:nvPr>
            <p:ph type="pic" idx="23"/>
          </p:nvPr>
        </p:nvPicPr>
        <p:blipFill>
          <a:blip r:embed="rId4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17" name="Picture Placeholder 24" descr="Picture Placeholder 24"/>
          <p:cNvPicPr>
            <a:picLocks noGrp="1" noChangeAspect="1"/>
          </p:cNvPicPr>
          <p:nvPr>
            <p:ph type="pic" idx="24"/>
          </p:nvPr>
        </p:nvPicPr>
        <p:blipFill>
          <a:blip r:embed="rId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19" name="Slide Number Placeholder 16"/>
          <p:cNvSpPr txBox="1">
            <a:spLocks noGrp="1"/>
          </p:cNvSpPr>
          <p:nvPr>
            <p:ph type="sldNum" sz="quarter" idx="2"/>
          </p:nvPr>
        </p:nvSpPr>
        <p:spPr>
          <a:xfrm>
            <a:off x="11822156" y="6416992"/>
            <a:ext cx="174773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Footer Placeholder 2"/>
          <p:cNvSpPr txBox="1"/>
          <p:nvPr/>
        </p:nvSpPr>
        <p:spPr>
          <a:xfrm>
            <a:off x="246887" y="6416992"/>
            <a:ext cx="4745737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pic>
        <p:nvPicPr>
          <p:cNvPr id="190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599" y="3480989"/>
            <a:ext cx="5105403" cy="3377011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Title 9"/>
          <p:cNvSpPr txBox="1">
            <a:spLocks noGrp="1"/>
          </p:cNvSpPr>
          <p:nvPr>
            <p:ph type="title"/>
          </p:nvPr>
        </p:nvSpPr>
        <p:spPr>
          <a:xfrm>
            <a:off x="649045" y="197167"/>
            <a:ext cx="5945393" cy="2366685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dirty="0"/>
              <a:t>Exploratory Data Analysis</a:t>
            </a:r>
            <a:endParaRPr dirty="0"/>
          </a:p>
        </p:txBody>
      </p:sp>
      <p:sp>
        <p:nvSpPr>
          <p:cNvPr id="192" name="Subtitle 11"/>
          <p:cNvSpPr txBox="1">
            <a:spLocks noGrp="1"/>
          </p:cNvSpPr>
          <p:nvPr>
            <p:ph type="body" sz="quarter" idx="1"/>
          </p:nvPr>
        </p:nvSpPr>
        <p:spPr>
          <a:xfrm>
            <a:off x="649045" y="2563852"/>
            <a:ext cx="5945393" cy="16203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pc="-100"/>
            </a:lvl1pPr>
          </a:lstStyle>
          <a:p>
            <a:r>
              <a:rPr lang="en-US" b="1" dirty="0"/>
              <a:t>Rainfall</a:t>
            </a:r>
          </a:p>
          <a:p>
            <a:r>
              <a:rPr lang="en-US" b="1" dirty="0"/>
              <a:t>Temperature, Humidity</a:t>
            </a:r>
          </a:p>
          <a:p>
            <a:r>
              <a:rPr lang="en-US" b="1" dirty="0"/>
              <a:t>Tidal</a:t>
            </a:r>
          </a:p>
          <a:p>
            <a:endParaRPr dirty="0"/>
          </a:p>
        </p:txBody>
      </p:sp>
      <p:pic>
        <p:nvPicPr>
          <p:cNvPr id="193" name="Picture Placeholder 25" descr="Picture Placeholder 25"/>
          <p:cNvPicPr>
            <a:picLocks noGrp="1" noChangeAspect="1"/>
          </p:cNvPicPr>
          <p:nvPr>
            <p:ph type="pic" idx="21"/>
          </p:nvPr>
        </p:nvPicPr>
        <p:blipFill>
          <a:blip r:embed="rId3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94" name="Picture Placeholder 17" descr="Picture Placeholder 17"/>
          <p:cNvPicPr>
            <a:picLocks noGrp="1" noChangeAspect="1"/>
          </p:cNvPicPr>
          <p:nvPr>
            <p:ph type="pic" idx="22"/>
          </p:nvPr>
        </p:nvPicPr>
        <p:blipFill>
          <a:blip r:embed="rId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96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822156" y="6416992"/>
            <a:ext cx="174773" cy="243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67200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itle 32"/>
          <p:cNvSpPr txBox="1">
            <a:spLocks noGrp="1"/>
          </p:cNvSpPr>
          <p:nvPr>
            <p:ph type="title"/>
          </p:nvPr>
        </p:nvSpPr>
        <p:spPr>
          <a:xfrm>
            <a:off x="698100" y="-37324"/>
            <a:ext cx="10036293" cy="773780"/>
          </a:xfrm>
          <a:prstGeom prst="rect">
            <a:avLst/>
          </a:prstGeom>
        </p:spPr>
        <p:txBody>
          <a:bodyPr/>
          <a:lstStyle>
            <a:lvl1pPr>
              <a:defRPr sz="4300" spc="-100"/>
            </a:lvl1pPr>
          </a:lstStyle>
          <a:p>
            <a:r>
              <a:t>Exploratory Data Analysis</a:t>
            </a:r>
          </a:p>
        </p:txBody>
      </p:sp>
      <p:sp>
        <p:nvSpPr>
          <p:cNvPr id="253" name="Text Placeholder 13"/>
          <p:cNvSpPr txBox="1">
            <a:spLocks noGrp="1"/>
          </p:cNvSpPr>
          <p:nvPr>
            <p:ph type="body" sz="quarter" idx="1"/>
          </p:nvPr>
        </p:nvSpPr>
        <p:spPr>
          <a:xfrm>
            <a:off x="4128746" y="652816"/>
            <a:ext cx="12201044" cy="622920"/>
          </a:xfrm>
          <a:prstGeom prst="rect">
            <a:avLst/>
          </a:prstGeom>
        </p:spPr>
        <p:txBody>
          <a:bodyPr/>
          <a:lstStyle>
            <a:lvl1pPr>
              <a:defRPr sz="2800" spc="-100">
                <a:solidFill>
                  <a:srgbClr val="FFC000"/>
                </a:solidFill>
              </a:defRPr>
            </a:lvl1pPr>
          </a:lstStyle>
          <a:p>
            <a:r>
              <a:t>Which month is best to conduct the trial?</a:t>
            </a:r>
          </a:p>
        </p:txBody>
      </p:sp>
      <p:sp>
        <p:nvSpPr>
          <p:cNvPr id="254" name="Slide Number Placeholder 7"/>
          <p:cNvSpPr txBox="1">
            <a:spLocks noGrp="1"/>
          </p:cNvSpPr>
          <p:nvPr>
            <p:ph type="sldNum" sz="quarter" idx="2"/>
          </p:nvPr>
        </p:nvSpPr>
        <p:spPr>
          <a:xfrm>
            <a:off x="11760889" y="6416992"/>
            <a:ext cx="236038" cy="243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55" name="Content Placeholder 12"/>
          <p:cNvSpPr txBox="1"/>
          <p:nvPr/>
        </p:nvSpPr>
        <p:spPr>
          <a:xfrm>
            <a:off x="3491905" y="-1482799"/>
            <a:ext cx="4448685" cy="1150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>
            <a:lvl1pPr marL="228600" indent="-228600">
              <a:lnSpc>
                <a:spcPct val="110000"/>
              </a:lnSpc>
              <a:spcBef>
                <a:spcPts val="1000"/>
              </a:spcBef>
              <a:buSzPct val="100000"/>
              <a:buFont typeface="Arial"/>
              <a:buChar char="•"/>
              <a:defRPr sz="2000" spc="-100">
                <a:latin typeface="Avenir Next LT Pro"/>
                <a:ea typeface="Avenir Next LT Pro"/>
                <a:cs typeface="Avenir Next LT Pro"/>
                <a:sym typeface="Avenir Next LT Pro"/>
              </a:defRPr>
            </a:lvl1pPr>
          </a:lstStyle>
          <a:p>
            <a:r>
              <a:t>The month with the least rainfall and lesser rainy days (Priscilla will focus on this)</a:t>
            </a:r>
          </a:p>
        </p:txBody>
      </p:sp>
      <p:sp>
        <p:nvSpPr>
          <p:cNvPr id="256" name="From 2012-2022 at Pulau Ubin, Jan-Mar generally experience lower total rainfall, less heavy prolonged showers (2hr rainfall), and lesser rainy days:…"/>
          <p:cNvSpPr txBox="1"/>
          <p:nvPr/>
        </p:nvSpPr>
        <p:spPr>
          <a:xfrm>
            <a:off x="122652" y="4995637"/>
            <a:ext cx="751263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venir Next LT Pro"/>
                <a:ea typeface="Avenir Next LT Pro"/>
                <a:cs typeface="Avenir Next LT Pro"/>
                <a:sym typeface="Avenir Next LT Pro"/>
              </a:defRPr>
            </a:lvl1pPr>
          </a:lstStyle>
          <a:p>
            <a:r>
              <a:rPr lang="en-SG" b="1" dirty="0">
                <a:solidFill>
                  <a:schemeClr val="accent6">
                    <a:lumMod val="75000"/>
                  </a:schemeClr>
                </a:solidFill>
              </a:rPr>
              <a:t>Findings: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SG" dirty="0"/>
              <a:t>Rain behaviours and </a:t>
            </a:r>
            <a:r>
              <a:rPr lang="en-SG" dirty="0" err="1"/>
              <a:t>Pulau</a:t>
            </a:r>
            <a:r>
              <a:rPr lang="en-SG" dirty="0"/>
              <a:t> Ubin are </a:t>
            </a:r>
            <a:r>
              <a:rPr lang="en-SG" b="1" dirty="0"/>
              <a:t>similar</a:t>
            </a:r>
            <a:r>
              <a:rPr lang="en-SG" dirty="0"/>
              <a:t> due to their close proximity</a:t>
            </a:r>
          </a:p>
        </p:txBody>
      </p:sp>
      <p:pic>
        <p:nvPicPr>
          <p:cNvPr id="257" name="unknown.png" descr="unknow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41" y="1749838"/>
            <a:ext cx="3175002" cy="31399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unknown.png" descr="unknow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400" y="1747359"/>
            <a:ext cx="3175001" cy="3144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5278" y="1872491"/>
            <a:ext cx="4801142" cy="2698839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Circle"/>
          <p:cNvSpPr/>
          <p:nvPr/>
        </p:nvSpPr>
        <p:spPr>
          <a:xfrm>
            <a:off x="10464963" y="2381535"/>
            <a:ext cx="127001" cy="12700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61" name="Circle"/>
          <p:cNvSpPr/>
          <p:nvPr/>
        </p:nvSpPr>
        <p:spPr>
          <a:xfrm>
            <a:off x="10642763" y="2667286"/>
            <a:ext cx="127001" cy="12700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62" name="Pulau Ubin"/>
          <p:cNvSpPr txBox="1"/>
          <p:nvPr/>
        </p:nvSpPr>
        <p:spPr>
          <a:xfrm>
            <a:off x="9982623" y="2106757"/>
            <a:ext cx="890696" cy="280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/>
            </a:lvl1pPr>
          </a:lstStyle>
          <a:p>
            <a:r>
              <a:t>Pulau Ubin</a:t>
            </a:r>
          </a:p>
        </p:txBody>
      </p:sp>
      <p:sp>
        <p:nvSpPr>
          <p:cNvPr id="263" name="Changi"/>
          <p:cNvSpPr txBox="1"/>
          <p:nvPr/>
        </p:nvSpPr>
        <p:spPr>
          <a:xfrm>
            <a:off x="10408547" y="2725647"/>
            <a:ext cx="595433" cy="280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/>
            </a:lvl1pPr>
          </a:lstStyle>
          <a:p>
            <a:r>
              <a:t>Changi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32"/>
          <p:cNvSpPr txBox="1">
            <a:spLocks noGrp="1"/>
          </p:cNvSpPr>
          <p:nvPr>
            <p:ph type="title"/>
          </p:nvPr>
        </p:nvSpPr>
        <p:spPr>
          <a:xfrm>
            <a:off x="698100" y="-37324"/>
            <a:ext cx="10036293" cy="773780"/>
          </a:xfrm>
          <a:prstGeom prst="rect">
            <a:avLst/>
          </a:prstGeom>
        </p:spPr>
        <p:txBody>
          <a:bodyPr/>
          <a:lstStyle>
            <a:lvl1pPr>
              <a:defRPr sz="4300" spc="-100"/>
            </a:lvl1pPr>
          </a:lstStyle>
          <a:p>
            <a:r>
              <a:t>Exploratory Data Analysis</a:t>
            </a:r>
          </a:p>
        </p:txBody>
      </p:sp>
      <p:sp>
        <p:nvSpPr>
          <p:cNvPr id="266" name="Text Placeholder 13"/>
          <p:cNvSpPr txBox="1">
            <a:spLocks noGrp="1"/>
          </p:cNvSpPr>
          <p:nvPr>
            <p:ph type="body" sz="quarter" idx="1"/>
          </p:nvPr>
        </p:nvSpPr>
        <p:spPr>
          <a:xfrm>
            <a:off x="4128746" y="652816"/>
            <a:ext cx="12201044" cy="622920"/>
          </a:xfrm>
          <a:prstGeom prst="rect">
            <a:avLst/>
          </a:prstGeom>
        </p:spPr>
        <p:txBody>
          <a:bodyPr/>
          <a:lstStyle>
            <a:lvl1pPr>
              <a:defRPr sz="2800" spc="-100">
                <a:solidFill>
                  <a:srgbClr val="FFC000"/>
                </a:solidFill>
              </a:defRPr>
            </a:lvl1pPr>
          </a:lstStyle>
          <a:p>
            <a:r>
              <a:rPr dirty="0"/>
              <a:t>Which month is best to conduct the trial?</a:t>
            </a:r>
          </a:p>
        </p:txBody>
      </p:sp>
      <p:sp>
        <p:nvSpPr>
          <p:cNvPr id="267" name="Slide Number Placeholder 7"/>
          <p:cNvSpPr txBox="1">
            <a:spLocks noGrp="1"/>
          </p:cNvSpPr>
          <p:nvPr>
            <p:ph type="sldNum" sz="quarter" idx="2"/>
          </p:nvPr>
        </p:nvSpPr>
        <p:spPr>
          <a:xfrm>
            <a:off x="11751528" y="6416993"/>
            <a:ext cx="245401" cy="243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68" name="Content Placeholder 12"/>
          <p:cNvSpPr txBox="1"/>
          <p:nvPr/>
        </p:nvSpPr>
        <p:spPr>
          <a:xfrm>
            <a:off x="3491905" y="-1482799"/>
            <a:ext cx="4448685" cy="1150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>
            <a:lvl1pPr marL="228600" indent="-228600">
              <a:lnSpc>
                <a:spcPct val="110000"/>
              </a:lnSpc>
              <a:spcBef>
                <a:spcPts val="1000"/>
              </a:spcBef>
              <a:buSzPct val="100000"/>
              <a:buFont typeface="Arial"/>
              <a:buChar char="•"/>
              <a:defRPr sz="2000" spc="-100">
                <a:latin typeface="Avenir Next LT Pro"/>
                <a:ea typeface="Avenir Next LT Pro"/>
                <a:cs typeface="Avenir Next LT Pro"/>
                <a:sym typeface="Avenir Next LT Pro"/>
              </a:defRPr>
            </a:lvl1pPr>
          </a:lstStyle>
          <a:p>
            <a:r>
              <a:t>The month with the least rainfall and lesser rainy days (Priscilla will focus on this)</a:t>
            </a:r>
          </a:p>
        </p:txBody>
      </p:sp>
      <p:sp>
        <p:nvSpPr>
          <p:cNvPr id="269" name="From 2012-2022 at Pulau Ubin, Jan-Mar generally experience lower total rainfall, less heavy prolonged showers (2hr rainfall), and lesser rainy days:…"/>
          <p:cNvSpPr txBox="1"/>
          <p:nvPr/>
        </p:nvSpPr>
        <p:spPr>
          <a:xfrm>
            <a:off x="122652" y="4995637"/>
            <a:ext cx="11845546" cy="175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Avenir Next LT Pro"/>
                <a:ea typeface="Avenir Next LT Pro"/>
                <a:cs typeface="Avenir Next LT Pro"/>
                <a:sym typeface="Avenir Next LT Pro"/>
              </a:defRPr>
            </a:pPr>
            <a:r>
              <a:rPr lang="en-SG" b="1" dirty="0">
                <a:solidFill>
                  <a:schemeClr val="accent6">
                    <a:lumMod val="75000"/>
                  </a:schemeClr>
                </a:solidFill>
              </a:rPr>
              <a:t>Findings: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defRPr>
                <a:latin typeface="Avenir Next LT Pro"/>
                <a:ea typeface="Avenir Next LT Pro"/>
                <a:cs typeface="Avenir Next LT Pro"/>
                <a:sym typeface="Avenir Next LT Pro"/>
              </a:defRPr>
            </a:pPr>
            <a:r>
              <a:rPr dirty="0"/>
              <a:t>From 2014-2022 at </a:t>
            </a:r>
            <a:r>
              <a:rPr dirty="0" err="1"/>
              <a:t>Pulau</a:t>
            </a:r>
            <a:r>
              <a:rPr dirty="0"/>
              <a:t> Ubin, </a:t>
            </a:r>
            <a:r>
              <a:rPr b="1" dirty="0"/>
              <a:t>Jan-Mar</a:t>
            </a:r>
            <a:r>
              <a:rPr dirty="0"/>
              <a:t> generally experience lower total rainfall, less heavy prolonged showers </a:t>
            </a:r>
            <a:endParaRPr lang="en-US" dirty="0"/>
          </a:p>
          <a:p>
            <a:pPr>
              <a:defRPr>
                <a:latin typeface="Avenir Next LT Pro"/>
                <a:ea typeface="Avenir Next LT Pro"/>
                <a:cs typeface="Avenir Next LT Pro"/>
                <a:sym typeface="Avenir Next LT Pro"/>
              </a:defRPr>
            </a:pPr>
            <a:r>
              <a:rPr dirty="0"/>
              <a:t>(2hr rainfall), and lesser rainy days:</a:t>
            </a:r>
          </a:p>
          <a:p>
            <a:pPr marL="561472" lvl="1" indent="-180472">
              <a:buSzPct val="100000"/>
              <a:buChar char="-"/>
              <a:defRPr>
                <a:latin typeface="Avenir Next LT Pro"/>
                <a:ea typeface="Avenir Next LT Pro"/>
                <a:cs typeface="Avenir Next LT Pro"/>
                <a:sym typeface="Avenir Next LT Pro"/>
              </a:defRPr>
            </a:pPr>
            <a:r>
              <a:rPr dirty="0"/>
              <a:t>about 4mm of rain per day</a:t>
            </a:r>
          </a:p>
          <a:p>
            <a:pPr marL="561472" lvl="1" indent="-180472">
              <a:buSzPct val="100000"/>
              <a:buChar char="-"/>
              <a:defRPr>
                <a:latin typeface="Avenir Next LT Pro"/>
                <a:ea typeface="Avenir Next LT Pro"/>
                <a:cs typeface="Avenir Next LT Pro"/>
                <a:sym typeface="Avenir Next LT Pro"/>
              </a:defRPr>
            </a:pPr>
            <a:r>
              <a:rPr dirty="0"/>
              <a:t>About 3mm of prolonged rain</a:t>
            </a:r>
          </a:p>
          <a:p>
            <a:pPr marL="561472" lvl="1" indent="-180472">
              <a:buSzPct val="100000"/>
              <a:buChar char="-"/>
              <a:defRPr>
                <a:latin typeface="Avenir Next LT Pro"/>
                <a:ea typeface="Avenir Next LT Pro"/>
                <a:cs typeface="Avenir Next LT Pro"/>
                <a:sym typeface="Avenir Next LT Pro"/>
              </a:defRPr>
            </a:pPr>
            <a:r>
              <a:rPr dirty="0"/>
              <a:t>About 12 days with rain per month</a:t>
            </a:r>
          </a:p>
        </p:txBody>
      </p:sp>
      <p:pic>
        <p:nvPicPr>
          <p:cNvPr id="270" name="unknown.png" descr="unknow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03" y="1805242"/>
            <a:ext cx="3175002" cy="3205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unknown.png" descr="unknow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0653" y="1810473"/>
            <a:ext cx="3175002" cy="3247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unknown.png" descr="unknow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746" y="1805242"/>
            <a:ext cx="3175002" cy="324751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E2EEED-E081-0B52-B1C5-D10740943799}"/>
              </a:ext>
            </a:extLst>
          </p:cNvPr>
          <p:cNvSpPr txBox="1"/>
          <p:nvPr/>
        </p:nvSpPr>
        <p:spPr>
          <a:xfrm>
            <a:off x="854758" y="1435912"/>
            <a:ext cx="124969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LT Pro"/>
                <a:ea typeface="Avenir Next LT Pro"/>
                <a:cs typeface="Avenir Next LT Pro"/>
                <a:sym typeface="Avenir Next LT Pro"/>
              </a:rPr>
              <a:t>First Chart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138D0F-7416-3D04-ADE5-29ED7728FB06}"/>
              </a:ext>
            </a:extLst>
          </p:cNvPr>
          <p:cNvSpPr txBox="1"/>
          <p:nvPr/>
        </p:nvSpPr>
        <p:spPr>
          <a:xfrm>
            <a:off x="5059869" y="1426596"/>
            <a:ext cx="15911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/>
              <a:t>Second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LT Pro"/>
                <a:ea typeface="Avenir Next LT Pro"/>
                <a:cs typeface="Avenir Next LT Pro"/>
                <a:sym typeface="Avenir Next LT Pro"/>
              </a:rPr>
              <a:t> Chart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852E7A-499B-360D-260A-88E8E18F74C9}"/>
              </a:ext>
            </a:extLst>
          </p:cNvPr>
          <p:cNvSpPr txBox="1"/>
          <p:nvPr/>
        </p:nvSpPr>
        <p:spPr>
          <a:xfrm>
            <a:off x="9328037" y="1426596"/>
            <a:ext cx="135068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LT Pro"/>
                <a:ea typeface="Avenir Next LT Pro"/>
                <a:cs typeface="Avenir Next LT Pro"/>
                <a:sym typeface="Avenir Next LT Pro"/>
              </a:rPr>
              <a:t>Third Chart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itle 32"/>
          <p:cNvSpPr txBox="1">
            <a:spLocks noGrp="1"/>
          </p:cNvSpPr>
          <p:nvPr>
            <p:ph type="title"/>
          </p:nvPr>
        </p:nvSpPr>
        <p:spPr>
          <a:xfrm>
            <a:off x="698100" y="-37324"/>
            <a:ext cx="10036293" cy="773780"/>
          </a:xfrm>
          <a:prstGeom prst="rect">
            <a:avLst/>
          </a:prstGeom>
        </p:spPr>
        <p:txBody>
          <a:bodyPr/>
          <a:lstStyle>
            <a:lvl1pPr>
              <a:defRPr sz="4300" spc="-100"/>
            </a:lvl1pPr>
          </a:lstStyle>
          <a:p>
            <a:r>
              <a:t>Exploratory Data Analysis</a:t>
            </a:r>
          </a:p>
        </p:txBody>
      </p:sp>
      <p:sp>
        <p:nvSpPr>
          <p:cNvPr id="275" name="Text Placeholder 13"/>
          <p:cNvSpPr txBox="1">
            <a:spLocks noGrp="1"/>
          </p:cNvSpPr>
          <p:nvPr>
            <p:ph type="body" sz="quarter" idx="1"/>
          </p:nvPr>
        </p:nvSpPr>
        <p:spPr>
          <a:xfrm>
            <a:off x="4128746" y="652816"/>
            <a:ext cx="12201044" cy="622920"/>
          </a:xfrm>
          <a:prstGeom prst="rect">
            <a:avLst/>
          </a:prstGeom>
        </p:spPr>
        <p:txBody>
          <a:bodyPr/>
          <a:lstStyle>
            <a:lvl1pPr>
              <a:defRPr sz="2800" spc="-100">
                <a:solidFill>
                  <a:srgbClr val="FFC000"/>
                </a:solidFill>
              </a:defRPr>
            </a:lvl1pPr>
          </a:lstStyle>
          <a:p>
            <a:r>
              <a:t>Which month is best to conduct the trial?</a:t>
            </a:r>
          </a:p>
        </p:txBody>
      </p:sp>
      <p:sp>
        <p:nvSpPr>
          <p:cNvPr id="276" name="Slide Number Placeholder 7"/>
          <p:cNvSpPr txBox="1">
            <a:spLocks noGrp="1"/>
          </p:cNvSpPr>
          <p:nvPr>
            <p:ph type="sldNum" sz="quarter" idx="2"/>
          </p:nvPr>
        </p:nvSpPr>
        <p:spPr>
          <a:xfrm>
            <a:off x="11751528" y="6416993"/>
            <a:ext cx="245401" cy="2438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77" name="Content Placeholder 12"/>
          <p:cNvSpPr txBox="1"/>
          <p:nvPr/>
        </p:nvSpPr>
        <p:spPr>
          <a:xfrm>
            <a:off x="3491905" y="-1482799"/>
            <a:ext cx="4448685" cy="1150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>
            <a:lvl1pPr marL="228600" indent="-228600">
              <a:lnSpc>
                <a:spcPct val="110000"/>
              </a:lnSpc>
              <a:spcBef>
                <a:spcPts val="1000"/>
              </a:spcBef>
              <a:buSzPct val="100000"/>
              <a:buFont typeface="Arial"/>
              <a:buChar char="•"/>
              <a:defRPr sz="2000" spc="-100">
                <a:latin typeface="Avenir Next LT Pro"/>
                <a:ea typeface="Avenir Next LT Pro"/>
                <a:cs typeface="Avenir Next LT Pro"/>
                <a:sym typeface="Avenir Next LT Pro"/>
              </a:defRPr>
            </a:lvl1pPr>
          </a:lstStyle>
          <a:p>
            <a:r>
              <a:t>The month with the least rainfall and lesser rainy days (Priscilla will focus on this)</a:t>
            </a:r>
          </a:p>
        </p:txBody>
      </p:sp>
      <p:sp>
        <p:nvSpPr>
          <p:cNvPr id="278" name="From 2012-2022 at Pulau Ubin, Jan-Mar generally experience lower total rainfall, less heavy prolonged showers (2hr rainfall), and lesser rainy days:…"/>
          <p:cNvSpPr txBox="1"/>
          <p:nvPr/>
        </p:nvSpPr>
        <p:spPr>
          <a:xfrm>
            <a:off x="122652" y="4995637"/>
            <a:ext cx="11273275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venir Next LT Pro"/>
                <a:ea typeface="Avenir Next LT Pro"/>
                <a:cs typeface="Avenir Next LT Pro"/>
                <a:sym typeface="Avenir Next LT Pro"/>
              </a:defRPr>
            </a:lvl1pPr>
          </a:lstStyle>
          <a:p>
            <a:r>
              <a:rPr lang="en-SG" b="1" dirty="0">
                <a:solidFill>
                  <a:schemeClr val="accent6">
                    <a:lumMod val="75000"/>
                  </a:schemeClr>
                </a:solidFill>
              </a:rPr>
              <a:t>Findings: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dirty="0"/>
              <a:t>However, as there are wide variation of rain </a:t>
            </a:r>
            <a:r>
              <a:rPr dirty="0" err="1"/>
              <a:t>behaviour</a:t>
            </a:r>
            <a:r>
              <a:rPr dirty="0"/>
              <a:t> across years, we have focused on 2022 data since it </a:t>
            </a:r>
            <a:endParaRPr lang="en-US" dirty="0"/>
          </a:p>
          <a:p>
            <a:r>
              <a:rPr dirty="0"/>
              <a:t>most recent. The month with the </a:t>
            </a:r>
            <a:r>
              <a:rPr b="1" dirty="0"/>
              <a:t>lowest rain fall is January</a:t>
            </a:r>
            <a:r>
              <a:rPr lang="en-US" b="1" dirty="0"/>
              <a:t>.</a:t>
            </a:r>
            <a:endParaRPr b="1" dirty="0"/>
          </a:p>
        </p:txBody>
      </p:sp>
      <p:pic>
        <p:nvPicPr>
          <p:cNvPr id="279" name="unknown.png" descr="unknow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810" y="1410050"/>
            <a:ext cx="3175001" cy="3205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unknown.png" descr="unknow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340" y="1389133"/>
            <a:ext cx="3175001" cy="32475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itle 1"/>
          <p:cNvSpPr txBox="1">
            <a:spLocks noGrp="1"/>
          </p:cNvSpPr>
          <p:nvPr>
            <p:ph type="title"/>
          </p:nvPr>
        </p:nvSpPr>
        <p:spPr>
          <a:xfrm>
            <a:off x="649223" y="-114468"/>
            <a:ext cx="10552177" cy="1499618"/>
          </a:xfrm>
          <a:prstGeom prst="rect">
            <a:avLst/>
          </a:prstGeom>
        </p:spPr>
        <p:txBody>
          <a:bodyPr/>
          <a:lstStyle>
            <a:lvl1pPr>
              <a:defRPr sz="3600" spc="-100"/>
            </a:lvl1pPr>
          </a:lstStyle>
          <a:p>
            <a:r>
              <a:t>Trend of temperature from 2014-2022</a:t>
            </a:r>
          </a:p>
        </p:txBody>
      </p:sp>
      <p:sp>
        <p:nvSpPr>
          <p:cNvPr id="283" name="TextBox 10"/>
          <p:cNvSpPr txBox="1"/>
          <p:nvPr/>
        </p:nvSpPr>
        <p:spPr>
          <a:xfrm>
            <a:off x="6909352" y="4826675"/>
            <a:ext cx="5033728" cy="1209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600">
                <a:solidFill>
                  <a:srgbClr val="202124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Wet-bulb temperature is a combination of heat and humidity, and reflects the ability for human body to cool down. A low wet-bulb temp is recommended to prevent heat-related injuries during sporting events.</a:t>
            </a:r>
          </a:p>
        </p:txBody>
      </p:sp>
      <p:sp>
        <p:nvSpPr>
          <p:cNvPr id="284" name="TextBox 12"/>
          <p:cNvSpPr txBox="1"/>
          <p:nvPr/>
        </p:nvSpPr>
        <p:spPr>
          <a:xfrm>
            <a:off x="6909352" y="1893817"/>
            <a:ext cx="4759962" cy="260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27529E"/>
                </a:solidFill>
              </a:defRPr>
            </a:pPr>
            <a:r>
              <a:rPr dirty="0"/>
              <a:t>Findings:</a:t>
            </a:r>
          </a:p>
          <a:p>
            <a:pPr marL="342900" indent="-342900">
              <a:buSzPct val="100000"/>
              <a:buAutoNum type="arabicPeriod"/>
            </a:pPr>
            <a:r>
              <a:rPr dirty="0"/>
              <a:t>Mean temperature and wet bulb temperature is lower in months of </a:t>
            </a:r>
            <a:r>
              <a:rPr b="1" dirty="0"/>
              <a:t>January-February </a:t>
            </a:r>
            <a:r>
              <a:rPr dirty="0"/>
              <a:t>and</a:t>
            </a:r>
            <a:r>
              <a:rPr b="1" dirty="0"/>
              <a:t> November-December</a:t>
            </a:r>
            <a:r>
              <a:rPr dirty="0"/>
              <a:t>.</a:t>
            </a:r>
          </a:p>
          <a:p>
            <a:pPr marL="342900" indent="-342900">
              <a:buSzPct val="100000"/>
              <a:buAutoNum type="arabicPeriod"/>
            </a:pPr>
            <a:r>
              <a:rPr dirty="0"/>
              <a:t>There is a dip in temperatures in June 2022.</a:t>
            </a:r>
          </a:p>
          <a:p>
            <a:pPr marL="342900" indent="-342900">
              <a:buSzPct val="100000"/>
              <a:buAutoNum type="arabicPeriod"/>
            </a:pPr>
            <a:r>
              <a:rPr dirty="0"/>
              <a:t>Both mean temperature and wet bulb temperature are positively correlated.</a:t>
            </a:r>
          </a:p>
        </p:txBody>
      </p:sp>
      <p:pic>
        <p:nvPicPr>
          <p:cNvPr id="285" name="Picture 18" descr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46" y="1385148"/>
            <a:ext cx="6578356" cy="2490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Picture 20" descr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46" y="4078389"/>
            <a:ext cx="6453988" cy="236053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62579F-6317-3D50-87B2-9E6E0D8A10D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SG" smtClean="0"/>
              <a:t>15</a:t>
            </a:fld>
            <a:endParaRPr lang="en-SG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itle 1"/>
          <p:cNvSpPr txBox="1">
            <a:spLocks noGrp="1"/>
          </p:cNvSpPr>
          <p:nvPr>
            <p:ph type="title"/>
          </p:nvPr>
        </p:nvSpPr>
        <p:spPr>
          <a:xfrm>
            <a:off x="838200" y="21457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 spc="-100"/>
            </a:lvl1pPr>
          </a:lstStyle>
          <a:p>
            <a:r>
              <a:t>Comparison of months for lowest temperatures</a:t>
            </a:r>
          </a:p>
        </p:txBody>
      </p:sp>
      <p:pic>
        <p:nvPicPr>
          <p:cNvPr id="289" name="Picture 14" descr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65" y="1615806"/>
            <a:ext cx="7635390" cy="23218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Picture 16" descr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41" y="4380614"/>
            <a:ext cx="7363291" cy="2245049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TextBox 12"/>
          <p:cNvSpPr txBox="1"/>
          <p:nvPr/>
        </p:nvSpPr>
        <p:spPr>
          <a:xfrm>
            <a:off x="7914398" y="2038044"/>
            <a:ext cx="3740814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27529E"/>
                </a:solidFill>
              </a:defRPr>
            </a:pPr>
            <a:r>
              <a:t>Findings:</a:t>
            </a:r>
          </a:p>
          <a:p>
            <a:endParaRPr/>
          </a:p>
          <a:p>
            <a:r>
              <a:t>1. </a:t>
            </a:r>
            <a:r>
              <a:rPr b="1"/>
              <a:t>January</a:t>
            </a:r>
            <a:r>
              <a:t> and </a:t>
            </a:r>
            <a:r>
              <a:rPr b="1"/>
              <a:t>February</a:t>
            </a:r>
            <a:r>
              <a:t> have lowest wet-bulb temperature ideal for outdoors kayaking.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1C8AEC-414E-48D9-9DD5-1829AEE3C8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SG" smtClean="0"/>
              <a:t>16</a:t>
            </a:fld>
            <a:endParaRPr lang="en-SG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itle 1"/>
          <p:cNvSpPr txBox="1">
            <a:spLocks noGrp="1"/>
          </p:cNvSpPr>
          <p:nvPr>
            <p:ph type="title"/>
          </p:nvPr>
        </p:nvSpPr>
        <p:spPr>
          <a:xfrm>
            <a:off x="819911" y="326420"/>
            <a:ext cx="10552178" cy="816900"/>
          </a:xfrm>
          <a:prstGeom prst="rect">
            <a:avLst/>
          </a:prstGeom>
        </p:spPr>
        <p:txBody>
          <a:bodyPr/>
          <a:lstStyle>
            <a:lvl1pPr>
              <a:defRPr sz="3600" spc="-100"/>
            </a:lvl1pPr>
          </a:lstStyle>
          <a:p>
            <a:r>
              <a:t>Trend of sunshine and humidity from 2014-2022</a:t>
            </a:r>
          </a:p>
        </p:txBody>
      </p:sp>
      <p:sp>
        <p:nvSpPr>
          <p:cNvPr id="294" name="TextBox 12"/>
          <p:cNvSpPr txBox="1"/>
          <p:nvPr/>
        </p:nvSpPr>
        <p:spPr>
          <a:xfrm>
            <a:off x="7351450" y="2417107"/>
            <a:ext cx="4472094" cy="232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27529E"/>
                </a:solidFill>
              </a:defRPr>
            </a:pPr>
            <a:r>
              <a:t>Findings:</a:t>
            </a:r>
          </a:p>
          <a:p>
            <a:pPr marL="342900" indent="-342900">
              <a:buSzPct val="100000"/>
              <a:buAutoNum type="arabicPeriod"/>
            </a:pPr>
            <a:r>
              <a:t>Sunshine hours is higher in </a:t>
            </a:r>
            <a:r>
              <a:rPr b="1"/>
              <a:t>January.</a:t>
            </a:r>
          </a:p>
          <a:p>
            <a:pPr marL="342900" indent="-342900">
              <a:buSzPct val="100000"/>
              <a:buAutoNum type="arabicPeriod"/>
            </a:pPr>
            <a:r>
              <a:t>Relative humidity is lower in </a:t>
            </a:r>
            <a:r>
              <a:rPr b="1"/>
              <a:t>January.</a:t>
            </a:r>
          </a:p>
          <a:p>
            <a:pPr marL="342900" indent="-342900">
              <a:buSzPct val="100000"/>
              <a:buAutoNum type="arabicPeriod"/>
            </a:pPr>
            <a:r>
              <a:t>Both sunshine hours and humidity are negatively correlated e.g.dip in sunshine hours in June 2022 has an </a:t>
            </a:r>
            <a:r>
              <a:rPr b="1"/>
              <a:t>inverse rise</a:t>
            </a:r>
            <a:r>
              <a:t> in humidity.</a:t>
            </a:r>
          </a:p>
        </p:txBody>
      </p:sp>
      <p:pic>
        <p:nvPicPr>
          <p:cNvPr id="295" name="Picture 9" descr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24" y="1402820"/>
            <a:ext cx="6716675" cy="2623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Picture 13" descr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23" y="3963541"/>
            <a:ext cx="6615077" cy="266050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A8F803-3F32-1117-FCBA-E2D4DB4B5AB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SG" smtClean="0"/>
              <a:t>17</a:t>
            </a:fld>
            <a:endParaRPr lang="en-SG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itle 1"/>
          <p:cNvSpPr txBox="1">
            <a:spLocks noGrp="1"/>
          </p:cNvSpPr>
          <p:nvPr>
            <p:ph type="title"/>
          </p:nvPr>
        </p:nvSpPr>
        <p:spPr>
          <a:xfrm>
            <a:off x="838200" y="21457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600" spc="-100"/>
            </a:lvl1pPr>
          </a:lstStyle>
          <a:p>
            <a:r>
              <a:t>Comparison of months for ideal humidity and sunshine hours</a:t>
            </a:r>
          </a:p>
        </p:txBody>
      </p:sp>
      <p:sp>
        <p:nvSpPr>
          <p:cNvPr id="299" name="TextBox 12"/>
          <p:cNvSpPr txBox="1"/>
          <p:nvPr/>
        </p:nvSpPr>
        <p:spPr>
          <a:xfrm>
            <a:off x="7183118" y="1888065"/>
            <a:ext cx="4472094" cy="176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27529E"/>
                </a:solidFill>
              </a:defRPr>
            </a:pPr>
            <a:r>
              <a:rPr dirty="0"/>
              <a:t>Findings:</a:t>
            </a:r>
          </a:p>
          <a:p>
            <a:endParaRPr dirty="0"/>
          </a:p>
          <a:p>
            <a:r>
              <a:rPr dirty="0"/>
              <a:t>1. </a:t>
            </a:r>
            <a:r>
              <a:rPr b="1" dirty="0"/>
              <a:t>January</a:t>
            </a:r>
            <a:r>
              <a:rPr dirty="0"/>
              <a:t>, </a:t>
            </a:r>
            <a:r>
              <a:rPr b="1" dirty="0"/>
              <a:t>February </a:t>
            </a:r>
            <a:r>
              <a:rPr dirty="0"/>
              <a:t>and</a:t>
            </a:r>
            <a:r>
              <a:rPr b="1" dirty="0"/>
              <a:t> March </a:t>
            </a:r>
            <a:r>
              <a:rPr dirty="0"/>
              <a:t>have the ideal combination of long sunshine hours and low relative humidity for outdoors kayaking. </a:t>
            </a:r>
          </a:p>
        </p:txBody>
      </p:sp>
      <p:pic>
        <p:nvPicPr>
          <p:cNvPr id="300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51" y="1813662"/>
            <a:ext cx="6516097" cy="198585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51" y="4073040"/>
            <a:ext cx="6473437" cy="228669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436DE1-E069-E9FB-079C-AB4D948C281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SG" smtClean="0"/>
              <a:t>18</a:t>
            </a:fld>
            <a:endParaRPr lang="en-SG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lide Number Placeholder 16"/>
          <p:cNvSpPr txBox="1">
            <a:spLocks noGrp="1"/>
          </p:cNvSpPr>
          <p:nvPr>
            <p:ph type="sldNum" sz="quarter" idx="2"/>
          </p:nvPr>
        </p:nvSpPr>
        <p:spPr>
          <a:xfrm>
            <a:off x="11751525" y="6416992"/>
            <a:ext cx="245404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304" name="Title 1"/>
          <p:cNvSpPr txBox="1"/>
          <p:nvPr/>
        </p:nvSpPr>
        <p:spPr>
          <a:xfrm>
            <a:off x="694943" y="-114468"/>
            <a:ext cx="10460737" cy="1499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>
            <a:lvl1pPr>
              <a:lnSpc>
                <a:spcPct val="90000"/>
              </a:lnSpc>
              <a:defRPr sz="3600" b="1" spc="-1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</a:t>
            </a:r>
            <a:r>
              <a:rPr dirty="0"/>
              <a:t>idal ebb and flow in 2022</a:t>
            </a:r>
          </a:p>
        </p:txBody>
      </p:sp>
      <p:pic>
        <p:nvPicPr>
          <p:cNvPr id="305" name="Picture 20" descr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56" y="1385148"/>
            <a:ext cx="10401712" cy="3720243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Rectangle 23"/>
          <p:cNvSpPr/>
          <p:nvPr/>
        </p:nvSpPr>
        <p:spPr>
          <a:xfrm>
            <a:off x="7264400" y="1714500"/>
            <a:ext cx="317500" cy="342900"/>
          </a:xfrm>
          <a:prstGeom prst="rect">
            <a:avLst/>
          </a:prstGeom>
          <a:ln w="38100">
            <a:solidFill>
              <a:srgbClr val="C00000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307" name="Rectangle 26"/>
          <p:cNvSpPr/>
          <p:nvPr/>
        </p:nvSpPr>
        <p:spPr>
          <a:xfrm>
            <a:off x="7264400" y="2348078"/>
            <a:ext cx="317500" cy="321094"/>
          </a:xfrm>
          <a:prstGeom prst="rect">
            <a:avLst/>
          </a:prstGeom>
          <a:ln w="38100">
            <a:solidFill>
              <a:srgbClr val="C00000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308" name="Rectangle 27"/>
          <p:cNvSpPr/>
          <p:nvPr/>
        </p:nvSpPr>
        <p:spPr>
          <a:xfrm>
            <a:off x="7658100" y="2920992"/>
            <a:ext cx="317500" cy="233118"/>
          </a:xfrm>
          <a:prstGeom prst="rect">
            <a:avLst/>
          </a:prstGeom>
          <a:ln w="38100">
            <a:solidFill>
              <a:srgbClr val="C00000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309" name="Rectangle 28"/>
          <p:cNvSpPr/>
          <p:nvPr/>
        </p:nvSpPr>
        <p:spPr>
          <a:xfrm>
            <a:off x="7581900" y="4088745"/>
            <a:ext cx="317500" cy="203282"/>
          </a:xfrm>
          <a:prstGeom prst="rect">
            <a:avLst/>
          </a:prstGeom>
          <a:ln w="38100">
            <a:solidFill>
              <a:srgbClr val="C00000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310" name="Rectangle 29"/>
          <p:cNvSpPr/>
          <p:nvPr/>
        </p:nvSpPr>
        <p:spPr>
          <a:xfrm>
            <a:off x="7264400" y="2026984"/>
            <a:ext cx="317500" cy="342901"/>
          </a:xfrm>
          <a:prstGeom prst="rect">
            <a:avLst/>
          </a:prstGeom>
          <a:ln w="38100">
            <a:solidFill>
              <a:srgbClr val="C00000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311" name="Rectangle 30"/>
          <p:cNvSpPr/>
          <p:nvPr/>
        </p:nvSpPr>
        <p:spPr>
          <a:xfrm>
            <a:off x="7264400" y="2630765"/>
            <a:ext cx="317500" cy="234951"/>
          </a:xfrm>
          <a:prstGeom prst="rect">
            <a:avLst/>
          </a:prstGeom>
          <a:ln w="38100">
            <a:solidFill>
              <a:srgbClr val="C00000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312" name="Rectangle 31"/>
          <p:cNvSpPr/>
          <p:nvPr/>
        </p:nvSpPr>
        <p:spPr>
          <a:xfrm>
            <a:off x="8014589" y="3539032"/>
            <a:ext cx="317501" cy="203283"/>
          </a:xfrm>
          <a:prstGeom prst="rect">
            <a:avLst/>
          </a:prstGeom>
          <a:ln w="38100">
            <a:solidFill>
              <a:srgbClr val="C00000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313" name="Rectangle 32"/>
          <p:cNvSpPr/>
          <p:nvPr/>
        </p:nvSpPr>
        <p:spPr>
          <a:xfrm>
            <a:off x="8014589" y="3239746"/>
            <a:ext cx="317501" cy="203283"/>
          </a:xfrm>
          <a:prstGeom prst="rect">
            <a:avLst/>
          </a:prstGeom>
          <a:ln w="38100">
            <a:solidFill>
              <a:srgbClr val="C00000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314" name="Rectangle 33"/>
          <p:cNvSpPr/>
          <p:nvPr/>
        </p:nvSpPr>
        <p:spPr>
          <a:xfrm>
            <a:off x="8332089" y="3842492"/>
            <a:ext cx="317501" cy="203283"/>
          </a:xfrm>
          <a:prstGeom prst="rect">
            <a:avLst/>
          </a:prstGeom>
          <a:ln w="38100">
            <a:solidFill>
              <a:srgbClr val="C00000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315" name="Rectangle 34"/>
          <p:cNvSpPr/>
          <p:nvPr/>
        </p:nvSpPr>
        <p:spPr>
          <a:xfrm>
            <a:off x="6909650" y="4677690"/>
            <a:ext cx="317501" cy="203283"/>
          </a:xfrm>
          <a:prstGeom prst="rect">
            <a:avLst/>
          </a:prstGeom>
          <a:ln w="38100">
            <a:solidFill>
              <a:srgbClr val="C00000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316" name="Rectangle 35"/>
          <p:cNvSpPr/>
          <p:nvPr/>
        </p:nvSpPr>
        <p:spPr>
          <a:xfrm>
            <a:off x="7264400" y="4401230"/>
            <a:ext cx="317500" cy="203283"/>
          </a:xfrm>
          <a:prstGeom prst="rect">
            <a:avLst/>
          </a:prstGeom>
          <a:ln w="38100">
            <a:solidFill>
              <a:srgbClr val="C00000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grpSp>
        <p:nvGrpSpPr>
          <p:cNvPr id="319" name="Right Arrow 36"/>
          <p:cNvGrpSpPr/>
          <p:nvPr/>
        </p:nvGrpSpPr>
        <p:grpSpPr>
          <a:xfrm>
            <a:off x="4416576" y="5073482"/>
            <a:ext cx="2352523" cy="747281"/>
            <a:chOff x="0" y="0"/>
            <a:chExt cx="3987800" cy="715373"/>
          </a:xfrm>
        </p:grpSpPr>
        <p:sp>
          <p:nvSpPr>
            <p:cNvPr id="317" name="Arrow"/>
            <p:cNvSpPr/>
            <p:nvPr/>
          </p:nvSpPr>
          <p:spPr>
            <a:xfrm>
              <a:off x="0" y="0"/>
              <a:ext cx="3987800" cy="715374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28575" cap="flat">
              <a:solidFill>
                <a:srgbClr val="00204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/>
              </a:pPr>
              <a:endParaRPr/>
            </a:p>
          </p:txBody>
        </p:sp>
        <p:sp>
          <p:nvSpPr>
            <p:cNvPr id="318" name="Flooding"/>
            <p:cNvSpPr txBox="1"/>
            <p:nvPr/>
          </p:nvSpPr>
          <p:spPr>
            <a:xfrm>
              <a:off x="60007" y="204016"/>
              <a:ext cx="3688943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 b="1"/>
              </a:lvl1pPr>
            </a:lstStyle>
            <a:p>
              <a:r>
                <a:t>Flooding</a:t>
              </a:r>
            </a:p>
          </p:txBody>
        </p:sp>
      </p:grpSp>
      <p:grpSp>
        <p:nvGrpSpPr>
          <p:cNvPr id="322" name="Right Arrow 37"/>
          <p:cNvGrpSpPr/>
          <p:nvPr/>
        </p:nvGrpSpPr>
        <p:grpSpPr>
          <a:xfrm>
            <a:off x="8856777" y="5105389"/>
            <a:ext cx="1963623" cy="715374"/>
            <a:chOff x="0" y="0"/>
            <a:chExt cx="1963622" cy="715373"/>
          </a:xfrm>
        </p:grpSpPr>
        <p:sp>
          <p:nvSpPr>
            <p:cNvPr id="320" name="Arrow"/>
            <p:cNvSpPr/>
            <p:nvPr/>
          </p:nvSpPr>
          <p:spPr>
            <a:xfrm>
              <a:off x="0" y="0"/>
              <a:ext cx="1963623" cy="715374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28575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/>
              </a:pPr>
              <a:endParaRPr/>
            </a:p>
          </p:txBody>
        </p:sp>
        <p:sp>
          <p:nvSpPr>
            <p:cNvPr id="321" name="Ebbing"/>
            <p:cNvSpPr txBox="1"/>
            <p:nvPr/>
          </p:nvSpPr>
          <p:spPr>
            <a:xfrm>
              <a:off x="60007" y="204016"/>
              <a:ext cx="166476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 b="1"/>
              </a:lvl1pPr>
            </a:lstStyle>
            <a:p>
              <a:r>
                <a:t>Ebbing</a:t>
              </a:r>
            </a:p>
          </p:txBody>
        </p:sp>
      </p:grpSp>
      <p:grpSp>
        <p:nvGrpSpPr>
          <p:cNvPr id="325" name="Right Arrow 38"/>
          <p:cNvGrpSpPr/>
          <p:nvPr/>
        </p:nvGrpSpPr>
        <p:grpSpPr>
          <a:xfrm>
            <a:off x="6893155" y="5073482"/>
            <a:ext cx="1756435" cy="745382"/>
            <a:chOff x="0" y="0"/>
            <a:chExt cx="1756433" cy="745380"/>
          </a:xfrm>
        </p:grpSpPr>
        <p:sp>
          <p:nvSpPr>
            <p:cNvPr id="323" name="Arrow"/>
            <p:cNvSpPr/>
            <p:nvPr/>
          </p:nvSpPr>
          <p:spPr>
            <a:xfrm>
              <a:off x="0" y="0"/>
              <a:ext cx="1756433" cy="745380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28575" cap="flat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/>
              </a:pPr>
              <a:endParaRPr/>
            </a:p>
          </p:txBody>
        </p:sp>
        <p:sp>
          <p:nvSpPr>
            <p:cNvPr id="324" name="Tidal Change"/>
            <p:cNvSpPr txBox="1"/>
            <p:nvPr/>
          </p:nvSpPr>
          <p:spPr>
            <a:xfrm>
              <a:off x="60007" y="218802"/>
              <a:ext cx="1450073" cy="3077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 b="1"/>
              </a:lvl1pPr>
            </a:lstStyle>
            <a:p>
              <a:r>
                <a:rPr lang="en-US" dirty="0"/>
                <a:t>High Tide </a:t>
              </a:r>
              <a:endParaRPr dirty="0"/>
            </a:p>
          </p:txBody>
        </p:sp>
      </p:grpSp>
      <p:grpSp>
        <p:nvGrpSpPr>
          <p:cNvPr id="2" name="Right Arrow 37">
            <a:extLst>
              <a:ext uri="{FF2B5EF4-FFF2-40B4-BE49-F238E27FC236}">
                <a16:creationId xmlns:a16="http://schemas.microsoft.com/office/drawing/2014/main" id="{AF88E061-B319-C5AF-6E98-C9F7AE486EEA}"/>
              </a:ext>
            </a:extLst>
          </p:cNvPr>
          <p:cNvGrpSpPr/>
          <p:nvPr/>
        </p:nvGrpSpPr>
        <p:grpSpPr>
          <a:xfrm>
            <a:off x="2600325" y="5115164"/>
            <a:ext cx="1562483" cy="715375"/>
            <a:chOff x="0" y="0"/>
            <a:chExt cx="1963622" cy="715373"/>
          </a:xfrm>
        </p:grpSpPr>
        <p:sp>
          <p:nvSpPr>
            <p:cNvPr id="3" name="Arrow">
              <a:extLst>
                <a:ext uri="{FF2B5EF4-FFF2-40B4-BE49-F238E27FC236}">
                  <a16:creationId xmlns:a16="http://schemas.microsoft.com/office/drawing/2014/main" id="{88C3C629-D264-1880-6649-3014EA456590}"/>
                </a:ext>
              </a:extLst>
            </p:cNvPr>
            <p:cNvSpPr/>
            <p:nvPr/>
          </p:nvSpPr>
          <p:spPr>
            <a:xfrm>
              <a:off x="0" y="0"/>
              <a:ext cx="1963623" cy="715374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28575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/>
              </a:pPr>
              <a:endParaRPr/>
            </a:p>
          </p:txBody>
        </p:sp>
        <p:sp>
          <p:nvSpPr>
            <p:cNvPr id="4" name="Ebbing">
              <a:extLst>
                <a:ext uri="{FF2B5EF4-FFF2-40B4-BE49-F238E27FC236}">
                  <a16:creationId xmlns:a16="http://schemas.microsoft.com/office/drawing/2014/main" id="{25E3774D-81CB-D3FA-1DB9-4ADDD93B2312}"/>
                </a:ext>
              </a:extLst>
            </p:cNvPr>
            <p:cNvSpPr txBox="1"/>
            <p:nvPr/>
          </p:nvSpPr>
          <p:spPr>
            <a:xfrm>
              <a:off x="60007" y="204016"/>
              <a:ext cx="166476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 b="1"/>
              </a:lvl1pPr>
            </a:lstStyle>
            <a:p>
              <a:r>
                <a:t>Ebbing</a:t>
              </a:r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 21"/>
          <p:cNvSpPr txBox="1">
            <a:spLocks noGrp="1"/>
          </p:cNvSpPr>
          <p:nvPr>
            <p:ph type="title"/>
          </p:nvPr>
        </p:nvSpPr>
        <p:spPr>
          <a:xfrm>
            <a:off x="1002983" y="194782"/>
            <a:ext cx="9421177" cy="769495"/>
          </a:xfrm>
          <a:prstGeom prst="rect">
            <a:avLst/>
          </a:prstGeom>
        </p:spPr>
        <p:txBody>
          <a:bodyPr/>
          <a:lstStyle>
            <a:lvl1pPr>
              <a:defRPr sz="4300" spc="-100"/>
            </a:lvl1pPr>
          </a:lstStyle>
          <a:p>
            <a:r>
              <a:rPr dirty="0"/>
              <a:t>Team</a:t>
            </a:r>
            <a:r>
              <a:rPr lang="en-US" dirty="0"/>
              <a:t> (Programme unit) </a:t>
            </a:r>
            <a:endParaRPr dirty="0"/>
          </a:p>
        </p:txBody>
      </p:sp>
      <p:grpSp>
        <p:nvGrpSpPr>
          <p:cNvPr id="171" name="Content Placeholder 2"/>
          <p:cNvGrpSpPr/>
          <p:nvPr/>
        </p:nvGrpSpPr>
        <p:grpSpPr>
          <a:xfrm>
            <a:off x="2128727" y="2339389"/>
            <a:ext cx="7934545" cy="2898755"/>
            <a:chOff x="0" y="0"/>
            <a:chExt cx="7934544" cy="2898753"/>
          </a:xfrm>
        </p:grpSpPr>
        <p:sp>
          <p:nvSpPr>
            <p:cNvPr id="165" name="Square"/>
            <p:cNvSpPr/>
            <p:nvPr/>
          </p:nvSpPr>
          <p:spPr>
            <a:xfrm>
              <a:off x="147037" y="0"/>
              <a:ext cx="2074447" cy="2074447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10000"/>
                </a:lnSpc>
                <a:spcBef>
                  <a:spcPts val="1000"/>
                </a:spcBef>
                <a:defRPr sz="2400" spc="-20"/>
              </a:pPr>
              <a:endParaRPr/>
            </a:p>
          </p:txBody>
        </p:sp>
        <p:sp>
          <p:nvSpPr>
            <p:cNvPr id="166" name="Priscilla"/>
            <p:cNvSpPr txBox="1"/>
            <p:nvPr/>
          </p:nvSpPr>
          <p:spPr>
            <a:xfrm>
              <a:off x="0" y="2289153"/>
              <a:ext cx="2368520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889000">
                <a:spcBef>
                  <a:spcPts val="800"/>
                </a:spcBef>
                <a:defRPr sz="2000" b="1" spc="19">
                  <a:solidFill>
                    <a:schemeClr val="accent5"/>
                  </a:solidFill>
                </a:defRPr>
              </a:lvl1pPr>
            </a:lstStyle>
            <a:p>
              <a:r>
                <a:t>Priscilla</a:t>
              </a:r>
            </a:p>
          </p:txBody>
        </p:sp>
        <p:sp>
          <p:nvSpPr>
            <p:cNvPr id="167" name="Square"/>
            <p:cNvSpPr/>
            <p:nvPr/>
          </p:nvSpPr>
          <p:spPr>
            <a:xfrm>
              <a:off x="2930050" y="0"/>
              <a:ext cx="2074447" cy="2074447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10000"/>
                </a:lnSpc>
                <a:spcBef>
                  <a:spcPts val="1000"/>
                </a:spcBef>
                <a:defRPr sz="2400" spc="-20"/>
              </a:pPr>
              <a:endParaRPr/>
            </a:p>
          </p:txBody>
        </p:sp>
        <p:sp>
          <p:nvSpPr>
            <p:cNvPr id="168" name="Zheng Ting"/>
            <p:cNvSpPr txBox="1"/>
            <p:nvPr/>
          </p:nvSpPr>
          <p:spPr>
            <a:xfrm>
              <a:off x="2783012" y="2289153"/>
              <a:ext cx="2368521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 defTabSz="889000">
                <a:spcBef>
                  <a:spcPts val="800"/>
                </a:spcBef>
                <a:defRPr sz="2000" b="1" spc="19">
                  <a:solidFill>
                    <a:schemeClr val="accent5"/>
                  </a:solidFill>
                </a:defRPr>
              </a:pPr>
              <a:r>
                <a:t>Zheng Ting</a:t>
              </a:r>
              <a:br/>
              <a:endParaRPr/>
            </a:p>
          </p:txBody>
        </p:sp>
        <p:sp>
          <p:nvSpPr>
            <p:cNvPr id="169" name="Square"/>
            <p:cNvSpPr/>
            <p:nvPr/>
          </p:nvSpPr>
          <p:spPr>
            <a:xfrm>
              <a:off x="5713062" y="0"/>
              <a:ext cx="2074447" cy="2074447"/>
            </a:xfrm>
            <a:prstGeom prst="rect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10000"/>
                </a:lnSpc>
                <a:spcBef>
                  <a:spcPts val="1000"/>
                </a:spcBef>
                <a:defRPr sz="2400" spc="-20"/>
              </a:pPr>
              <a:endParaRPr/>
            </a:p>
          </p:txBody>
        </p:sp>
        <p:sp>
          <p:nvSpPr>
            <p:cNvPr id="170" name="Eliza"/>
            <p:cNvSpPr txBox="1"/>
            <p:nvPr/>
          </p:nvSpPr>
          <p:spPr>
            <a:xfrm>
              <a:off x="5566024" y="2289153"/>
              <a:ext cx="2368521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889000">
                <a:spcBef>
                  <a:spcPts val="800"/>
                </a:spcBef>
                <a:defRPr sz="2000" b="1" spc="19">
                  <a:solidFill>
                    <a:schemeClr val="accent5"/>
                  </a:solidFill>
                </a:defRPr>
              </a:lvl1pPr>
            </a:lstStyle>
            <a:p>
              <a:r>
                <a:t>Eliza</a:t>
              </a:r>
            </a:p>
          </p:txBody>
        </p:sp>
      </p:grpSp>
      <p:sp>
        <p:nvSpPr>
          <p:cNvPr id="172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1822156" y="6416992"/>
            <a:ext cx="174773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D314AB-4B14-AD51-26D8-6B016B1F8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10" y="410829"/>
            <a:ext cx="8237602" cy="6036342"/>
          </a:xfrm>
          <a:prstGeom prst="rect">
            <a:avLst/>
          </a:prstGeom>
        </p:spPr>
      </p:pic>
      <p:sp>
        <p:nvSpPr>
          <p:cNvPr id="6" name="TextBox 12">
            <a:extLst>
              <a:ext uri="{FF2B5EF4-FFF2-40B4-BE49-F238E27FC236}">
                <a16:creationId xmlns:a16="http://schemas.microsoft.com/office/drawing/2014/main" id="{8A1EA7A7-6F5E-BC6D-2B7B-D552AE840538}"/>
              </a:ext>
            </a:extLst>
          </p:cNvPr>
          <p:cNvSpPr txBox="1"/>
          <p:nvPr/>
        </p:nvSpPr>
        <p:spPr>
          <a:xfrm>
            <a:off x="8901112" y="1888064"/>
            <a:ext cx="3071813" cy="3785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50000"/>
              </a:lnSpc>
              <a:defRPr b="1">
                <a:solidFill>
                  <a:srgbClr val="27529E"/>
                </a:solidFill>
              </a:defRPr>
            </a:pPr>
            <a:r>
              <a:rPr dirty="0"/>
              <a:t>Findings:</a:t>
            </a:r>
          </a:p>
          <a:p>
            <a:pPr>
              <a:lnSpc>
                <a:spcPct val="150000"/>
              </a:lnSpc>
            </a:pPr>
            <a:endParaRPr dirty="0"/>
          </a:p>
          <a:p>
            <a:pPr>
              <a:lnSpc>
                <a:spcPct val="150000"/>
              </a:lnSpc>
            </a:pPr>
            <a:r>
              <a:rPr dirty="0"/>
              <a:t>1. </a:t>
            </a:r>
            <a:r>
              <a:rPr lang="en-US" dirty="0"/>
              <a:t>The highest tidal height typically is at noon</a:t>
            </a:r>
          </a:p>
          <a:p>
            <a:pPr>
              <a:lnSpc>
                <a:spcPct val="150000"/>
              </a:lnSpc>
            </a:pPr>
            <a:r>
              <a:rPr lang="en-US" dirty="0"/>
              <a:t>2. Tidal height changes in the early morning, afternoon and evening</a:t>
            </a:r>
          </a:p>
          <a:p>
            <a:pPr>
              <a:lnSpc>
                <a:spcPct val="150000"/>
              </a:lnSpc>
            </a:pPr>
            <a:r>
              <a:rPr lang="en-US" dirty="0"/>
              <a:t>3. Ave of every 6-8hours there will be a tidal change</a:t>
            </a:r>
            <a:endParaRPr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9837C7-D86B-1396-06BB-777979BA2C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8477487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lide Number Placeholder 16"/>
          <p:cNvSpPr txBox="1">
            <a:spLocks noGrp="1"/>
          </p:cNvSpPr>
          <p:nvPr>
            <p:ph type="sldNum" sz="quarter" idx="2"/>
          </p:nvPr>
        </p:nvSpPr>
        <p:spPr>
          <a:xfrm>
            <a:off x="11751525" y="6416992"/>
            <a:ext cx="245404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328" name="Title 1"/>
          <p:cNvSpPr txBox="1"/>
          <p:nvPr/>
        </p:nvSpPr>
        <p:spPr>
          <a:xfrm>
            <a:off x="694943" y="-114467"/>
            <a:ext cx="10460737" cy="1091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>
            <a:lvl1pPr>
              <a:lnSpc>
                <a:spcPct val="90000"/>
              </a:lnSpc>
              <a:defRPr sz="3600" b="1" spc="-1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</a:t>
            </a:r>
            <a:r>
              <a:rPr dirty="0"/>
              <a:t>idal difference by hour</a:t>
            </a:r>
          </a:p>
        </p:txBody>
      </p:sp>
      <p:grpSp>
        <p:nvGrpSpPr>
          <p:cNvPr id="339" name="Group 19"/>
          <p:cNvGrpSpPr/>
          <p:nvPr/>
        </p:nvGrpSpPr>
        <p:grpSpPr>
          <a:xfrm>
            <a:off x="649223" y="1095428"/>
            <a:ext cx="7243029" cy="5439978"/>
            <a:chOff x="0" y="0"/>
            <a:chExt cx="7243027" cy="5439976"/>
          </a:xfrm>
        </p:grpSpPr>
        <p:pic>
          <p:nvPicPr>
            <p:cNvPr id="329" name="Picture 6" descr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7243028" cy="5439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0" name="Rectangle 29"/>
            <p:cNvSpPr/>
            <p:nvPr/>
          </p:nvSpPr>
          <p:spPr>
            <a:xfrm>
              <a:off x="1449352" y="2742882"/>
              <a:ext cx="317500" cy="342901"/>
            </a:xfrm>
            <a:prstGeom prst="rect">
              <a:avLst/>
            </a:prstGeom>
            <a:noFill/>
            <a:ln w="38100" cap="flat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31" name="Rectangle 7"/>
            <p:cNvSpPr/>
            <p:nvPr/>
          </p:nvSpPr>
          <p:spPr>
            <a:xfrm>
              <a:off x="1921375" y="2758088"/>
              <a:ext cx="317500" cy="342901"/>
            </a:xfrm>
            <a:prstGeom prst="rect">
              <a:avLst/>
            </a:prstGeom>
            <a:noFill/>
            <a:ln w="38100" cap="flat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32" name="Rectangle 8"/>
            <p:cNvSpPr/>
            <p:nvPr/>
          </p:nvSpPr>
          <p:spPr>
            <a:xfrm>
              <a:off x="3975303" y="2719988"/>
              <a:ext cx="317500" cy="342901"/>
            </a:xfrm>
            <a:prstGeom prst="rect">
              <a:avLst/>
            </a:prstGeom>
            <a:noFill/>
            <a:ln w="38100" cap="flat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33" name="Rectangle 9"/>
            <p:cNvSpPr/>
            <p:nvPr/>
          </p:nvSpPr>
          <p:spPr>
            <a:xfrm>
              <a:off x="958818" y="2749849"/>
              <a:ext cx="317500" cy="342901"/>
            </a:xfrm>
            <a:prstGeom prst="rect">
              <a:avLst/>
            </a:prstGeom>
            <a:noFill/>
            <a:ln w="38100" cap="flat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grpSp>
          <p:nvGrpSpPr>
            <p:cNvPr id="338" name="Group 13"/>
            <p:cNvGrpSpPr/>
            <p:nvPr/>
          </p:nvGrpSpPr>
          <p:grpSpPr>
            <a:xfrm>
              <a:off x="958817" y="700687"/>
              <a:ext cx="3333986" cy="372764"/>
              <a:chOff x="0" y="0"/>
              <a:chExt cx="3333984" cy="372761"/>
            </a:xfrm>
          </p:grpSpPr>
          <p:sp>
            <p:nvSpPr>
              <p:cNvPr id="334" name="Rectangle 14"/>
              <p:cNvSpPr/>
              <p:nvPr/>
            </p:nvSpPr>
            <p:spPr>
              <a:xfrm>
                <a:off x="490533" y="22895"/>
                <a:ext cx="317500" cy="342901"/>
              </a:xfrm>
              <a:prstGeom prst="rect">
                <a:avLst/>
              </a:prstGeom>
              <a:noFill/>
              <a:ln w="38100" cap="flat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35" name="Rectangle 15"/>
              <p:cNvSpPr/>
              <p:nvPr/>
            </p:nvSpPr>
            <p:spPr>
              <a:xfrm>
                <a:off x="2487851" y="14551"/>
                <a:ext cx="317500" cy="342901"/>
              </a:xfrm>
              <a:prstGeom prst="rect">
                <a:avLst/>
              </a:prstGeom>
              <a:noFill/>
              <a:ln w="38100" cap="flat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36" name="Rectangle 17"/>
              <p:cNvSpPr/>
              <p:nvPr/>
            </p:nvSpPr>
            <p:spPr>
              <a:xfrm>
                <a:off x="3016485" y="0"/>
                <a:ext cx="317500" cy="342901"/>
              </a:xfrm>
              <a:prstGeom prst="rect">
                <a:avLst/>
              </a:prstGeom>
              <a:noFill/>
              <a:ln w="38100" cap="flat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37" name="Rectangle 18"/>
              <p:cNvSpPr/>
              <p:nvPr/>
            </p:nvSpPr>
            <p:spPr>
              <a:xfrm>
                <a:off x="-1" y="29862"/>
                <a:ext cx="317500" cy="342901"/>
              </a:xfrm>
              <a:prstGeom prst="rect">
                <a:avLst/>
              </a:prstGeom>
              <a:noFill/>
              <a:ln w="38100" cap="flat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</p:grpSp>
      </p:grpSp>
      <p:sp>
        <p:nvSpPr>
          <p:cNvPr id="340" name="TextBox 21"/>
          <p:cNvSpPr txBox="1"/>
          <p:nvPr/>
        </p:nvSpPr>
        <p:spPr>
          <a:xfrm>
            <a:off x="7735613" y="2061091"/>
            <a:ext cx="3900127" cy="176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27529E"/>
                </a:solidFill>
              </a:defRPr>
            </a:pPr>
            <a:r>
              <a:rPr dirty="0"/>
              <a:t>Findings:</a:t>
            </a:r>
          </a:p>
          <a:p>
            <a:endParaRPr dirty="0"/>
          </a:p>
          <a:p>
            <a:r>
              <a:rPr dirty="0"/>
              <a:t>1. </a:t>
            </a:r>
            <a:r>
              <a:rPr b="1" dirty="0"/>
              <a:t>January </a:t>
            </a:r>
            <a:r>
              <a:rPr dirty="0"/>
              <a:t>and</a:t>
            </a:r>
            <a:r>
              <a:rPr b="1" dirty="0"/>
              <a:t> June </a:t>
            </a:r>
            <a:r>
              <a:rPr dirty="0"/>
              <a:t>have the ideal tidal difference because it has the most hours denoted by 0.0 where the tidal difference is unchanged. 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1CE7D0D1-BEF6-8D31-146B-B176523C6A92}"/>
              </a:ext>
            </a:extLst>
          </p:cNvPr>
          <p:cNvSpPr/>
          <p:nvPr/>
        </p:nvSpPr>
        <p:spPr>
          <a:xfrm>
            <a:off x="5705620" y="3853513"/>
            <a:ext cx="317500" cy="342901"/>
          </a:xfrm>
          <a:prstGeom prst="rect">
            <a:avLst/>
          </a:prstGeom>
          <a:noFill/>
          <a:ln w="38100" cap="flat">
            <a:solidFill>
              <a:srgbClr val="C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/>
            <a:endParaRPr/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DB0860C0-6E8D-2721-0C60-9BC5A57863D1}"/>
              </a:ext>
            </a:extLst>
          </p:cNvPr>
          <p:cNvSpPr/>
          <p:nvPr/>
        </p:nvSpPr>
        <p:spPr>
          <a:xfrm>
            <a:off x="6805763" y="3839225"/>
            <a:ext cx="317500" cy="342901"/>
          </a:xfrm>
          <a:prstGeom prst="rect">
            <a:avLst/>
          </a:prstGeom>
          <a:noFill/>
          <a:ln w="38100" cap="flat">
            <a:solidFill>
              <a:srgbClr val="C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/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77B088B-FD86-1516-BFCB-C82F989D8E58}"/>
              </a:ext>
            </a:extLst>
          </p:cNvPr>
          <p:cNvSpPr/>
          <p:nvPr/>
        </p:nvSpPr>
        <p:spPr>
          <a:xfrm>
            <a:off x="1957388" y="2486025"/>
            <a:ext cx="2428875" cy="1057275"/>
          </a:xfrm>
          <a:prstGeom prst="ellipse">
            <a:avLst/>
          </a:prstGeom>
          <a:noFill/>
          <a:ln w="254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venir Next LT Pro"/>
              <a:ea typeface="Avenir Next LT Pro"/>
              <a:cs typeface="Avenir Next LT Pro"/>
              <a:sym typeface="Avenir Next LT Pro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073FF93-3FC0-7ED9-A562-FB2FDDD15527}"/>
              </a:ext>
            </a:extLst>
          </p:cNvPr>
          <p:cNvSpPr/>
          <p:nvPr/>
        </p:nvSpPr>
        <p:spPr>
          <a:xfrm>
            <a:off x="5772149" y="4129088"/>
            <a:ext cx="742951" cy="671512"/>
          </a:xfrm>
          <a:prstGeom prst="ellipse">
            <a:avLst/>
          </a:prstGeom>
          <a:noFill/>
          <a:ln w="254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venir Next LT Pro"/>
              <a:ea typeface="Avenir Next LT Pro"/>
              <a:cs typeface="Avenir Next LT Pro"/>
              <a:sym typeface="Avenir Next LT Pro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DF21B3D-B5D4-C143-70BE-49D1E382A5F8}"/>
              </a:ext>
            </a:extLst>
          </p:cNvPr>
          <p:cNvSpPr/>
          <p:nvPr/>
        </p:nvSpPr>
        <p:spPr>
          <a:xfrm>
            <a:off x="7210423" y="4910137"/>
            <a:ext cx="1376365" cy="633414"/>
          </a:xfrm>
          <a:prstGeom prst="ellipse">
            <a:avLst/>
          </a:prstGeom>
          <a:noFill/>
          <a:ln w="254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venir Next LT Pro"/>
              <a:ea typeface="Avenir Next LT Pro"/>
              <a:cs typeface="Avenir Next LT Pro"/>
              <a:sym typeface="Avenir Next LT Pro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EDABA2-F0A4-C951-88A9-1F5947BF82A1}"/>
              </a:ext>
            </a:extLst>
          </p:cNvPr>
          <p:cNvGrpSpPr/>
          <p:nvPr/>
        </p:nvGrpSpPr>
        <p:grpSpPr>
          <a:xfrm>
            <a:off x="442913" y="314325"/>
            <a:ext cx="8567413" cy="6278021"/>
            <a:chOff x="442913" y="314325"/>
            <a:chExt cx="8567413" cy="627802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B94EBC5-FB8F-1963-33DF-5206CC2DA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913" y="314325"/>
              <a:ext cx="8567413" cy="6278021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AE1B37-B079-727F-9426-C0F2C3BC8D78}"/>
                </a:ext>
              </a:extLst>
            </p:cNvPr>
            <p:cNvSpPr/>
            <p:nvPr/>
          </p:nvSpPr>
          <p:spPr>
            <a:xfrm>
              <a:off x="7358063" y="6329363"/>
              <a:ext cx="1085850" cy="26298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LT Pro"/>
                <a:ea typeface="Avenir Next LT Pro"/>
                <a:cs typeface="Avenir Next LT Pro"/>
                <a:sym typeface="Avenir Next LT Pro"/>
              </a:endParaRPr>
            </a:p>
          </p:txBody>
        </p:sp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0FA4969-4813-4E47-D0AF-F9D4C9F1F2C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SG" smtClean="0"/>
              <a:t>22</a:t>
            </a:fld>
            <a:endParaRPr lang="en-SG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0E5EAE-2E1F-991A-0639-4E2558226FFC}"/>
              </a:ext>
            </a:extLst>
          </p:cNvPr>
          <p:cNvCxnSpPr/>
          <p:nvPr/>
        </p:nvCxnSpPr>
        <p:spPr>
          <a:xfrm>
            <a:off x="3671888" y="3086097"/>
            <a:ext cx="0" cy="1366837"/>
          </a:xfrm>
          <a:prstGeom prst="straightConnector1">
            <a:avLst/>
          </a:prstGeom>
          <a:noFill/>
          <a:ln w="25400" cap="flat">
            <a:solidFill>
              <a:srgbClr val="C0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337D60E-AE59-221D-5B6E-3EB8C6466598}"/>
              </a:ext>
            </a:extLst>
          </p:cNvPr>
          <p:cNvSpPr txBox="1"/>
          <p:nvPr/>
        </p:nvSpPr>
        <p:spPr>
          <a:xfrm>
            <a:off x="2644496" y="4540807"/>
            <a:ext cx="34057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Tidal difference is unchanged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FillTx/>
              <a:latin typeface="Avenir Next LT Pro"/>
              <a:ea typeface="Avenir Next LT Pro"/>
              <a:cs typeface="Avenir Next LT Pro"/>
              <a:sym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1705827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itle 8"/>
          <p:cNvSpPr txBox="1">
            <a:spLocks noGrp="1"/>
          </p:cNvSpPr>
          <p:nvPr>
            <p:ph type="title"/>
          </p:nvPr>
        </p:nvSpPr>
        <p:spPr>
          <a:xfrm>
            <a:off x="455160" y="-46796"/>
            <a:ext cx="11235961" cy="8221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pc="-100"/>
            </a:lvl1pPr>
          </a:lstStyle>
          <a:p>
            <a:r>
              <a:rPr lang="en-US" dirty="0"/>
              <a:t>Conclusions &amp; </a:t>
            </a:r>
            <a:r>
              <a:rPr dirty="0"/>
              <a:t>Recommendation</a:t>
            </a:r>
          </a:p>
        </p:txBody>
      </p:sp>
      <p:sp>
        <p:nvSpPr>
          <p:cNvPr id="343" name="Slide Number Placeholder 16"/>
          <p:cNvSpPr txBox="1">
            <a:spLocks noGrp="1"/>
          </p:cNvSpPr>
          <p:nvPr>
            <p:ph type="sldNum" sz="quarter" idx="2"/>
          </p:nvPr>
        </p:nvSpPr>
        <p:spPr>
          <a:xfrm>
            <a:off x="11751525" y="6416992"/>
            <a:ext cx="245404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grpSp>
        <p:nvGrpSpPr>
          <p:cNvPr id="346" name="Content Placeholder 12"/>
          <p:cNvGrpSpPr/>
          <p:nvPr/>
        </p:nvGrpSpPr>
        <p:grpSpPr>
          <a:xfrm>
            <a:off x="598939" y="637739"/>
            <a:ext cx="11137902" cy="617090"/>
            <a:chOff x="0" y="0"/>
            <a:chExt cx="11137900" cy="617089"/>
          </a:xfrm>
        </p:grpSpPr>
        <p:sp>
          <p:nvSpPr>
            <p:cNvPr id="344" name="Rectangle"/>
            <p:cNvSpPr/>
            <p:nvPr/>
          </p:nvSpPr>
          <p:spPr>
            <a:xfrm>
              <a:off x="0" y="0"/>
              <a:ext cx="11137900" cy="592880"/>
            </a:xfrm>
            <a:prstGeom prst="rect">
              <a:avLst/>
            </a:prstGeom>
            <a:solidFill>
              <a:srgbClr val="92617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10000"/>
                </a:lnSpc>
                <a:spcBef>
                  <a:spcPts val="1000"/>
                </a:spcBef>
                <a:defRPr sz="1100" spc="-19"/>
              </a:pPr>
              <a:endParaRPr/>
            </a:p>
          </p:txBody>
        </p:sp>
        <p:sp>
          <p:nvSpPr>
            <p:cNvPr id="345" name="Factoring the tidal data which has a significant impact on the success for the kayaking trial route, our recommendation to conduct the trial in  Jan 2022 because of these 4 factors:"/>
            <p:cNvSpPr txBox="1"/>
            <p:nvPr/>
          </p:nvSpPr>
          <p:spPr>
            <a:xfrm>
              <a:off x="45719" y="0"/>
              <a:ext cx="11046461" cy="617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10000"/>
                </a:lnSpc>
                <a:spcBef>
                  <a:spcPts val="1000"/>
                </a:spcBef>
                <a:defRPr sz="1600" b="1" spc="-20">
                  <a:solidFill>
                    <a:srgbClr val="FFFFFF"/>
                  </a:solidFill>
                </a:defRPr>
              </a:pPr>
              <a:r>
                <a:rPr dirty="0"/>
                <a:t>Factoring the tidal data which has a significant impact on the success for the kayaking trial route, our</a:t>
              </a:r>
              <a:r>
                <a:rPr lang="en-US" dirty="0"/>
                <a:t> conclusion and</a:t>
              </a:r>
              <a:r>
                <a:rPr dirty="0"/>
                <a:t> recommendation</a:t>
              </a:r>
              <a:r>
                <a:rPr lang="en-US" dirty="0"/>
                <a:t> is</a:t>
              </a:r>
              <a:r>
                <a:rPr dirty="0"/>
                <a:t> to conduct the trial in  Jan 2022 because of these 4 factors:</a:t>
              </a:r>
              <a:endParaRPr sz="2400" spc="-20" dirty="0"/>
            </a:p>
          </p:txBody>
        </p:sp>
      </p:grpSp>
      <p:pic>
        <p:nvPicPr>
          <p:cNvPr id="347" name="Picture 12" descr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999" y="1973572"/>
            <a:ext cx="4737101" cy="308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Picture 17" descr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630" y="5556606"/>
            <a:ext cx="4896402" cy="987397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TextBox 20"/>
          <p:cNvSpPr txBox="1"/>
          <p:nvPr/>
        </p:nvSpPr>
        <p:spPr>
          <a:xfrm>
            <a:off x="871728" y="1545707"/>
            <a:ext cx="301365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r>
              <a:t>1. Jan has the least rainfall</a:t>
            </a:r>
          </a:p>
        </p:txBody>
      </p:sp>
      <p:sp>
        <p:nvSpPr>
          <p:cNvPr id="350" name="TextBox 21"/>
          <p:cNvSpPr txBox="1"/>
          <p:nvPr/>
        </p:nvSpPr>
        <p:spPr>
          <a:xfrm>
            <a:off x="6611349" y="1543325"/>
            <a:ext cx="324125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t>2. Longer sunshine duration</a:t>
            </a:r>
            <a:r>
              <a:rPr b="0"/>
              <a:t> </a:t>
            </a:r>
          </a:p>
        </p:txBody>
      </p:sp>
      <p:sp>
        <p:nvSpPr>
          <p:cNvPr id="351" name="TextBox 25"/>
          <p:cNvSpPr txBox="1"/>
          <p:nvPr/>
        </p:nvSpPr>
        <p:spPr>
          <a:xfrm>
            <a:off x="871728" y="4442262"/>
            <a:ext cx="320352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r>
              <a:t>3. Favourable humidity temp</a:t>
            </a:r>
          </a:p>
        </p:txBody>
      </p:sp>
      <p:sp>
        <p:nvSpPr>
          <p:cNvPr id="352" name="TextBox 27"/>
          <p:cNvSpPr txBox="1"/>
          <p:nvPr/>
        </p:nvSpPr>
        <p:spPr>
          <a:xfrm>
            <a:off x="6611349" y="5194467"/>
            <a:ext cx="333043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r>
              <a:t>4. Favourable tidal conditions</a:t>
            </a:r>
          </a:p>
        </p:txBody>
      </p:sp>
      <p:pic>
        <p:nvPicPr>
          <p:cNvPr id="353" name="Picture 20" descr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74" y="4934786"/>
            <a:ext cx="4737101" cy="1732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2F71B8-AC5E-670D-3A39-06828FD0E8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927" y="1884049"/>
            <a:ext cx="2375257" cy="24295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Picture Placeholder 13" descr="Picture Placeholder 13"/>
          <p:cNvPicPr>
            <a:picLocks noGrp="1" noChangeAspect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56" name="Title 2"/>
          <p:cNvSpPr txBox="1">
            <a:spLocks noGrp="1"/>
          </p:cNvSpPr>
          <p:nvPr>
            <p:ph type="title"/>
          </p:nvPr>
        </p:nvSpPr>
        <p:spPr>
          <a:xfrm>
            <a:off x="2321858" y="-2"/>
            <a:ext cx="9870142" cy="4100947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r>
              <a:t>The way to get</a:t>
            </a:r>
            <a:br/>
            <a:r>
              <a:t>started is to quit  talking and begin doing.</a:t>
            </a:r>
          </a:p>
        </p:txBody>
      </p:sp>
      <p:sp>
        <p:nvSpPr>
          <p:cNvPr id="357" name="Subtitle 3"/>
          <p:cNvSpPr txBox="1">
            <a:spLocks noGrp="1"/>
          </p:cNvSpPr>
          <p:nvPr>
            <p:ph type="body" sz="half" idx="1"/>
          </p:nvPr>
        </p:nvSpPr>
        <p:spPr>
          <a:xfrm>
            <a:off x="3089665" y="4100945"/>
            <a:ext cx="8950036" cy="2796567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t>Walt Disney</a:t>
            </a:r>
          </a:p>
        </p:txBody>
      </p:sp>
      <p:sp>
        <p:nvSpPr>
          <p:cNvPr id="358" name="Slide Number Placeholder 27"/>
          <p:cNvSpPr txBox="1">
            <a:spLocks noGrp="1"/>
          </p:cNvSpPr>
          <p:nvPr>
            <p:ph type="sldNum" sz="quarter" idx="2"/>
          </p:nvPr>
        </p:nvSpPr>
        <p:spPr>
          <a:xfrm>
            <a:off x="11751525" y="6416992"/>
            <a:ext cx="245404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grpSp>
        <p:nvGrpSpPr>
          <p:cNvPr id="361" name="Title 31"/>
          <p:cNvGrpSpPr/>
          <p:nvPr/>
        </p:nvGrpSpPr>
        <p:grpSpPr>
          <a:xfrm>
            <a:off x="-2442851" y="5312438"/>
            <a:ext cx="7700617" cy="1409038"/>
            <a:chOff x="0" y="0"/>
            <a:chExt cx="7700616" cy="1409037"/>
          </a:xfrm>
        </p:grpSpPr>
        <p:sp>
          <p:nvSpPr>
            <p:cNvPr id="359" name="Rectangle"/>
            <p:cNvSpPr/>
            <p:nvPr/>
          </p:nvSpPr>
          <p:spPr>
            <a:xfrm>
              <a:off x="0" y="-1"/>
              <a:ext cx="7700617" cy="1409039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20000">
                  <a:srgbClr val="000000">
                    <a:alpha val="0"/>
                  </a:srgbClr>
                </a:gs>
                <a:gs pos="38000">
                  <a:srgbClr val="000000">
                    <a:alpha val="20000"/>
                  </a:srgbClr>
                </a:gs>
                <a:gs pos="77000">
                  <a:srgbClr val="000000">
                    <a:alpha val="30000"/>
                  </a:srgbClr>
                </a:gs>
                <a:gs pos="100000">
                  <a:srgbClr val="000000">
                    <a:alpha val="30000"/>
                  </a:srgbClr>
                </a:gs>
              </a:gsLst>
              <a:lin ang="21594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algn="r">
                <a:lnSpc>
                  <a:spcPct val="90000"/>
                </a:lnSpc>
                <a:defRPr sz="6000" b="1" spc="-4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0" name="Thank you"/>
            <p:cNvSpPr txBox="1"/>
            <p:nvPr/>
          </p:nvSpPr>
          <p:spPr>
            <a:xfrm>
              <a:off x="45720" y="-1"/>
              <a:ext cx="6969098" cy="1409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b">
              <a:normAutofit/>
            </a:bodyPr>
            <a:lstStyle>
              <a:lvl1pPr algn="r">
                <a:lnSpc>
                  <a:spcPct val="90000"/>
                </a:lnSpc>
                <a:defRPr sz="6000" b="1" spc="-100">
                  <a:solidFill>
                    <a:srgbClr val="FFFFFF"/>
                  </a:solidFill>
                </a:defRPr>
              </a:lvl1pPr>
            </a:lstStyle>
            <a:p>
              <a:r>
                <a:t>Thank you</a:t>
              </a:r>
            </a:p>
          </p:txBody>
        </p:sp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icture 2" descr="Picture 2"/>
          <p:cNvPicPr>
            <a:picLocks noChangeAspect="1"/>
          </p:cNvPicPr>
          <p:nvPr/>
        </p:nvPicPr>
        <p:blipFill>
          <a:blip r:embed="rId2"/>
          <a:srcRect r="15061"/>
          <a:stretch>
            <a:fillRect/>
          </a:stretch>
        </p:blipFill>
        <p:spPr>
          <a:xfrm>
            <a:off x="7096397" y="-16208"/>
            <a:ext cx="5095603" cy="3445208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Title 14"/>
          <p:cNvSpPr txBox="1">
            <a:spLocks noGrp="1"/>
          </p:cNvSpPr>
          <p:nvPr>
            <p:ph type="title"/>
          </p:nvPr>
        </p:nvSpPr>
        <p:spPr>
          <a:xfrm>
            <a:off x="532264" y="776940"/>
            <a:ext cx="3209009" cy="5166660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t>Agenda</a:t>
            </a:r>
          </a:p>
        </p:txBody>
      </p:sp>
      <p:pic>
        <p:nvPicPr>
          <p:cNvPr id="177" name="Picture Placeholder 4" descr="Picture Placeholder 4"/>
          <p:cNvPicPr>
            <a:picLocks noGrp="1" noChangeAspect="1"/>
          </p:cNvPicPr>
          <p:nvPr>
            <p:ph type="pic" idx="21"/>
          </p:nvPr>
        </p:nvPicPr>
        <p:blipFill>
          <a:blip r:embed="rId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8" name="Text Placeholder 17"/>
          <p:cNvSpPr txBox="1">
            <a:spLocks noGrp="1"/>
          </p:cNvSpPr>
          <p:nvPr>
            <p:ph type="body" sz="quarter" idx="1"/>
          </p:nvPr>
        </p:nvSpPr>
        <p:spPr>
          <a:xfrm>
            <a:off x="4864100" y="3841750"/>
            <a:ext cx="6599238" cy="2296083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defRPr spc="-100"/>
            </a:pPr>
            <a:r>
              <a:rPr dirty="0" err="1"/>
              <a:t>Organisation</a:t>
            </a:r>
            <a:r>
              <a:rPr dirty="0"/>
              <a:t> </a:t>
            </a:r>
          </a:p>
          <a:p>
            <a:pPr>
              <a:defRPr spc="-100"/>
            </a:pPr>
            <a:r>
              <a:rPr dirty="0"/>
              <a:t>Problem Statement</a:t>
            </a:r>
          </a:p>
          <a:p>
            <a:pPr>
              <a:defRPr spc="-100"/>
            </a:pPr>
            <a:r>
              <a:rPr lang="en-US" dirty="0"/>
              <a:t>Deliverables</a:t>
            </a:r>
            <a:endParaRPr dirty="0"/>
          </a:p>
          <a:p>
            <a:pPr>
              <a:defRPr spc="-100"/>
            </a:pPr>
            <a:r>
              <a:rPr dirty="0"/>
              <a:t>Data Analysis</a:t>
            </a:r>
          </a:p>
          <a:p>
            <a:pPr>
              <a:defRPr spc="-100"/>
            </a:pPr>
            <a:r>
              <a:rPr dirty="0"/>
              <a:t>Recommendation</a:t>
            </a:r>
            <a:endParaRPr lang="en-US" dirty="0"/>
          </a:p>
          <a:p>
            <a:pPr>
              <a:defRPr spc="-100"/>
            </a:pPr>
            <a:r>
              <a:rPr lang="en-SG" dirty="0"/>
              <a:t>Q&amp;A</a:t>
            </a:r>
            <a:endParaRPr dirty="0"/>
          </a:p>
        </p:txBody>
      </p:sp>
      <p:sp>
        <p:nvSpPr>
          <p:cNvPr id="180" name="Slide Number Placeholder 20"/>
          <p:cNvSpPr txBox="1">
            <a:spLocks noGrp="1"/>
          </p:cNvSpPr>
          <p:nvPr>
            <p:ph type="sldNum" sz="quarter" idx="2"/>
          </p:nvPr>
        </p:nvSpPr>
        <p:spPr>
          <a:xfrm>
            <a:off x="11822156" y="6416992"/>
            <a:ext cx="174773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181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792681"/>
            <a:ext cx="4076701" cy="27078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itle 17"/>
          <p:cNvSpPr txBox="1">
            <a:spLocks noGrp="1"/>
          </p:cNvSpPr>
          <p:nvPr>
            <p:ph type="title"/>
          </p:nvPr>
        </p:nvSpPr>
        <p:spPr>
          <a:xfrm>
            <a:off x="649044" y="365123"/>
            <a:ext cx="9523657" cy="1501329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dirty="0"/>
              <a:t>Background</a:t>
            </a:r>
            <a:endParaRPr dirty="0"/>
          </a:p>
        </p:txBody>
      </p:sp>
      <p:pic>
        <p:nvPicPr>
          <p:cNvPr id="184" name="Picture Placeholder 7" descr="Picture Placeholder 7"/>
          <p:cNvPicPr>
            <a:picLocks noGrp="1" noChangeAspect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85" name="Content Placeholder 18"/>
          <p:cNvSpPr txBox="1">
            <a:spLocks noGrp="1"/>
          </p:cNvSpPr>
          <p:nvPr>
            <p:ph type="body" sz="half" idx="1"/>
          </p:nvPr>
        </p:nvSpPr>
        <p:spPr>
          <a:xfrm>
            <a:off x="5432612" y="2474259"/>
            <a:ext cx="6389541" cy="418657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342900" indent="-342900">
              <a:buSzPct val="100000"/>
              <a:buFont typeface="Arial"/>
              <a:buChar char="•"/>
              <a:defRPr spc="-100"/>
            </a:pPr>
            <a:r>
              <a:rPr dirty="0"/>
              <a:t>National Outdoor Adventure Singapore (NOAS) </a:t>
            </a:r>
          </a:p>
          <a:p>
            <a:pPr marL="342900" indent="-342900">
              <a:buSzPct val="100000"/>
              <a:buFont typeface="Arial"/>
              <a:buChar char="•"/>
              <a:defRPr spc="-100"/>
            </a:pPr>
            <a:r>
              <a:rPr dirty="0"/>
              <a:t>Outdoor adventure provider</a:t>
            </a:r>
          </a:p>
          <a:p>
            <a:pPr marL="342900" indent="-342900">
              <a:buSzPct val="100000"/>
              <a:buFont typeface="Arial"/>
              <a:buChar char="•"/>
              <a:defRPr spc="-100"/>
            </a:pPr>
            <a:r>
              <a:rPr dirty="0"/>
              <a:t>9-days Singapore Youth Outdoor (SYO) Programme for institute of higher learning (IHL) students </a:t>
            </a:r>
            <a:endParaRPr lang="en-US" dirty="0"/>
          </a:p>
          <a:p>
            <a:pPr defTabSz="777240">
              <a:spcBef>
                <a:spcPts val="800"/>
              </a:spcBef>
              <a:defRPr sz="1530" spc="-85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SG" sz="2400" dirty="0"/>
              <a:t>SYO Feedback </a:t>
            </a:r>
          </a:p>
          <a:p>
            <a:pPr marL="242887" indent="-242887" defTabSz="777240">
              <a:spcBef>
                <a:spcPts val="800"/>
              </a:spcBef>
              <a:buSzPct val="100000"/>
              <a:buFont typeface="Arial"/>
              <a:buChar char="•"/>
              <a:defRPr sz="1530" spc="-85"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SG" sz="2400" dirty="0"/>
              <a:t>Kayaking sea expedition route around </a:t>
            </a:r>
            <a:r>
              <a:rPr lang="en-SG" sz="2400" dirty="0" err="1"/>
              <a:t>Pulau</a:t>
            </a:r>
            <a:r>
              <a:rPr lang="en-SG" sz="2400" dirty="0"/>
              <a:t> Ubin is  too easy</a:t>
            </a:r>
          </a:p>
          <a:p>
            <a:pPr marL="242887" indent="-242887" defTabSz="777240">
              <a:spcBef>
                <a:spcPts val="800"/>
              </a:spcBef>
              <a:buSzPct val="100000"/>
              <a:buFont typeface="Arial"/>
              <a:buChar char="•"/>
              <a:defRPr sz="1530" spc="-85"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SG" sz="2400" dirty="0"/>
              <a:t>Prefer a longer expedition route that will stretch the students physically, mentally and emotionally</a:t>
            </a:r>
          </a:p>
          <a:p>
            <a:pPr marL="342900" indent="-342900">
              <a:buSzPct val="100000"/>
              <a:buFont typeface="Arial"/>
              <a:buChar char="•"/>
              <a:defRPr spc="-100"/>
            </a:pPr>
            <a:endParaRPr sz="3300" dirty="0"/>
          </a:p>
        </p:txBody>
      </p:sp>
      <p:sp>
        <p:nvSpPr>
          <p:cNvPr id="186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1822156" y="6416992"/>
            <a:ext cx="174773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187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" y="3113084"/>
            <a:ext cx="5067301" cy="3140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Footer Placeholder 2"/>
          <p:cNvSpPr txBox="1"/>
          <p:nvPr/>
        </p:nvSpPr>
        <p:spPr>
          <a:xfrm>
            <a:off x="246887" y="6416992"/>
            <a:ext cx="4745737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pic>
        <p:nvPicPr>
          <p:cNvPr id="190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599" y="3480989"/>
            <a:ext cx="5105403" cy="3377011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Title 9"/>
          <p:cNvSpPr txBox="1">
            <a:spLocks noGrp="1"/>
          </p:cNvSpPr>
          <p:nvPr>
            <p:ph type="title"/>
          </p:nvPr>
        </p:nvSpPr>
        <p:spPr>
          <a:xfrm>
            <a:off x="649045" y="197167"/>
            <a:ext cx="5945393" cy="2366685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dirty="0"/>
              <a:t>Problem Statement</a:t>
            </a:r>
          </a:p>
        </p:txBody>
      </p:sp>
      <p:sp>
        <p:nvSpPr>
          <p:cNvPr id="192" name="Subtitle 11"/>
          <p:cNvSpPr txBox="1">
            <a:spLocks noGrp="1"/>
          </p:cNvSpPr>
          <p:nvPr>
            <p:ph type="body" sz="quarter" idx="1"/>
          </p:nvPr>
        </p:nvSpPr>
        <p:spPr>
          <a:xfrm>
            <a:off x="649045" y="2563852"/>
            <a:ext cx="5945393" cy="16203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pc="-100"/>
            </a:lvl1pPr>
          </a:lstStyle>
          <a:p>
            <a:r>
              <a:rPr lang="en-US" dirty="0"/>
              <a:t>What is the optimal kayaking expedition route, that is challenging for the students?</a:t>
            </a:r>
            <a:endParaRPr dirty="0"/>
          </a:p>
        </p:txBody>
      </p:sp>
      <p:pic>
        <p:nvPicPr>
          <p:cNvPr id="193" name="Picture Placeholder 25" descr="Picture Placeholder 25"/>
          <p:cNvPicPr>
            <a:picLocks noGrp="1" noChangeAspect="1"/>
          </p:cNvPicPr>
          <p:nvPr>
            <p:ph type="pic" idx="21"/>
          </p:nvPr>
        </p:nvPicPr>
        <p:blipFill>
          <a:blip r:embed="rId3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94" name="Picture Placeholder 17" descr="Picture Placeholder 17"/>
          <p:cNvPicPr>
            <a:picLocks noGrp="1" noChangeAspect="1"/>
          </p:cNvPicPr>
          <p:nvPr>
            <p:ph type="pic" idx="22"/>
          </p:nvPr>
        </p:nvPicPr>
        <p:blipFill>
          <a:blip r:embed="rId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96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822156" y="6416992"/>
            <a:ext cx="174773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Picture Placeholder 7" descr="Picture Placeholder 7"/>
          <p:cNvPicPr>
            <a:picLocks noGrp="1" noChangeAspect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99" name="Title 17"/>
          <p:cNvSpPr txBox="1">
            <a:spLocks noGrp="1"/>
          </p:cNvSpPr>
          <p:nvPr>
            <p:ph type="title"/>
          </p:nvPr>
        </p:nvSpPr>
        <p:spPr>
          <a:xfrm>
            <a:off x="649044" y="365123"/>
            <a:ext cx="9523657" cy="1501329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dirty="0"/>
              <a:t>Problem Statement</a:t>
            </a:r>
          </a:p>
        </p:txBody>
      </p:sp>
      <p:sp>
        <p:nvSpPr>
          <p:cNvPr id="200" name="Content Placeholder 18"/>
          <p:cNvSpPr txBox="1">
            <a:spLocks noGrp="1"/>
          </p:cNvSpPr>
          <p:nvPr>
            <p:ph type="body" sz="half" idx="1"/>
          </p:nvPr>
        </p:nvSpPr>
        <p:spPr>
          <a:xfrm>
            <a:off x="5221391" y="2481626"/>
            <a:ext cx="6414798" cy="3935365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777240">
              <a:spcBef>
                <a:spcPts val="800"/>
              </a:spcBef>
              <a:defRPr sz="1530" spc="-85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sz="2000" dirty="0"/>
              <a:t>Request</a:t>
            </a:r>
          </a:p>
          <a:p>
            <a:pPr marL="242887" indent="-242887" defTabSz="777240">
              <a:spcBef>
                <a:spcPts val="800"/>
              </a:spcBef>
              <a:buSzPct val="100000"/>
              <a:buFont typeface="Arial"/>
              <a:buChar char="•"/>
              <a:defRPr sz="1530" spc="-85"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sz="2000" dirty="0"/>
              <a:t>Review the current sea expedition route which is kayaking around </a:t>
            </a:r>
            <a:r>
              <a:rPr sz="2000" dirty="0" err="1"/>
              <a:t>Pulau</a:t>
            </a:r>
            <a:r>
              <a:rPr sz="2000" dirty="0"/>
              <a:t> Ubin </a:t>
            </a:r>
            <a:endParaRPr lang="en-US" sz="2000" dirty="0"/>
          </a:p>
          <a:p>
            <a:pPr defTabSz="777240">
              <a:spcBef>
                <a:spcPts val="800"/>
              </a:spcBef>
              <a:buSzPct val="100000"/>
              <a:defRPr sz="1530" spc="-85">
                <a:latin typeface="Avenir Book"/>
                <a:ea typeface="Avenir Book"/>
                <a:cs typeface="Avenir Book"/>
                <a:sym typeface="Avenir Book"/>
              </a:defRPr>
            </a:pPr>
            <a:endParaRPr sz="2000" dirty="0"/>
          </a:p>
          <a:p>
            <a:pPr defTabSz="777240">
              <a:spcBef>
                <a:spcPts val="800"/>
              </a:spcBef>
              <a:defRPr sz="1530" spc="-85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sz="2000" dirty="0"/>
              <a:t>Action Plan</a:t>
            </a:r>
          </a:p>
          <a:p>
            <a:pPr marL="242887" indent="-242887" defTabSz="777240">
              <a:spcBef>
                <a:spcPts val="800"/>
              </a:spcBef>
              <a:buSzPct val="100000"/>
              <a:buFont typeface="Arial"/>
              <a:buChar char="•"/>
              <a:defRPr sz="1530" spc="-85"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sz="2000" dirty="0"/>
              <a:t>NOAS Safety Committee Members (SCM) aims to trial the new kayaking sea expedition route from NOAS </a:t>
            </a:r>
            <a:r>
              <a:rPr sz="2000" dirty="0" err="1"/>
              <a:t>Pulau</a:t>
            </a:r>
            <a:r>
              <a:rPr sz="2000" dirty="0"/>
              <a:t> Ubin Campus to NOAS East Coast Campus</a:t>
            </a:r>
          </a:p>
        </p:txBody>
      </p:sp>
      <p:sp>
        <p:nvSpPr>
          <p:cNvPr id="201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1822156" y="6416992"/>
            <a:ext cx="174773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202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174" y="2481627"/>
            <a:ext cx="5219421" cy="40572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itle 8"/>
          <p:cNvSpPr txBox="1">
            <a:spLocks noGrp="1"/>
          </p:cNvSpPr>
          <p:nvPr>
            <p:ph type="title"/>
          </p:nvPr>
        </p:nvSpPr>
        <p:spPr>
          <a:xfrm>
            <a:off x="747710" y="683992"/>
            <a:ext cx="7381879" cy="78872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694944">
              <a:defRPr sz="3268" spc="-76"/>
            </a:pPr>
            <a:r>
              <a:t>Current Kayaking Route </a:t>
            </a:r>
            <a:r>
              <a:rPr sz="2432" i="1"/>
              <a:t>(round Pulau Ubin)</a:t>
            </a:r>
          </a:p>
        </p:txBody>
      </p:sp>
      <p:sp>
        <p:nvSpPr>
          <p:cNvPr id="222" name="Slide Number Placeholder 16"/>
          <p:cNvSpPr txBox="1">
            <a:spLocks noGrp="1"/>
          </p:cNvSpPr>
          <p:nvPr>
            <p:ph type="sldNum" sz="quarter" idx="2"/>
          </p:nvPr>
        </p:nvSpPr>
        <p:spPr>
          <a:xfrm>
            <a:off x="11822156" y="6416992"/>
            <a:ext cx="174773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grpSp>
        <p:nvGrpSpPr>
          <p:cNvPr id="231" name="Group 63"/>
          <p:cNvGrpSpPr/>
          <p:nvPr/>
        </p:nvGrpSpPr>
        <p:grpSpPr>
          <a:xfrm>
            <a:off x="771858" y="1809157"/>
            <a:ext cx="8796340" cy="4628156"/>
            <a:chOff x="0" y="0"/>
            <a:chExt cx="8796339" cy="4628155"/>
          </a:xfrm>
        </p:grpSpPr>
        <p:pic>
          <p:nvPicPr>
            <p:cNvPr id="223" name="Picture 26" descr="Picture 26"/>
            <p:cNvPicPr>
              <a:picLocks noChangeAspect="1"/>
            </p:cNvPicPr>
            <p:nvPr/>
          </p:nvPicPr>
          <p:blipFill>
            <a:blip r:embed="rId2"/>
            <a:srcRect l="6358" t="10323" r="11737" b="27967"/>
            <a:stretch>
              <a:fillRect/>
            </a:stretch>
          </p:blipFill>
          <p:spPr>
            <a:xfrm>
              <a:off x="0" y="0"/>
              <a:ext cx="8796340" cy="46281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4" name="Straight Arrow Connector 36"/>
            <p:cNvSpPr/>
            <p:nvPr/>
          </p:nvSpPr>
          <p:spPr>
            <a:xfrm>
              <a:off x="1514249" y="2314076"/>
              <a:ext cx="1007775" cy="896374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5" name="Straight Arrow Connector 37"/>
            <p:cNvSpPr/>
            <p:nvPr/>
          </p:nvSpPr>
          <p:spPr>
            <a:xfrm flipV="1">
              <a:off x="4142575" y="4044393"/>
              <a:ext cx="2095298" cy="204433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6" name="Straight Arrow Connector 41"/>
            <p:cNvSpPr/>
            <p:nvPr/>
          </p:nvSpPr>
          <p:spPr>
            <a:xfrm flipV="1">
              <a:off x="7776095" y="2960266"/>
              <a:ext cx="653044" cy="867302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7" name="Straight Arrow Connector 46"/>
            <p:cNvSpPr/>
            <p:nvPr/>
          </p:nvSpPr>
          <p:spPr>
            <a:xfrm flipH="1" flipV="1">
              <a:off x="7095775" y="1559240"/>
              <a:ext cx="1232732" cy="282906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228" name="Straight Arrow Connector 49"/>
            <p:cNvSpPr/>
            <p:nvPr/>
          </p:nvSpPr>
          <p:spPr>
            <a:xfrm flipH="1" flipV="1">
              <a:off x="3323077" y="1019957"/>
              <a:ext cx="2423829" cy="389174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229" name="Straight Arrow Connector 51"/>
            <p:cNvSpPr/>
            <p:nvPr/>
          </p:nvSpPr>
          <p:spPr>
            <a:xfrm flipH="1">
              <a:off x="1002610" y="658580"/>
              <a:ext cx="728700" cy="567082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pic>
          <p:nvPicPr>
            <p:cNvPr id="230" name="Graphic 62" descr="Graphic 6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7967" y="1225662"/>
              <a:ext cx="527145" cy="5670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34" name="Group 68"/>
          <p:cNvGrpSpPr/>
          <p:nvPr/>
        </p:nvGrpSpPr>
        <p:grpSpPr>
          <a:xfrm>
            <a:off x="9608949" y="1867014"/>
            <a:ext cx="2121230" cy="2047241"/>
            <a:chOff x="0" y="0"/>
            <a:chExt cx="2121229" cy="2047239"/>
          </a:xfrm>
        </p:grpSpPr>
        <p:sp>
          <p:nvSpPr>
            <p:cNvPr id="232" name="TextBox 67"/>
            <p:cNvSpPr txBox="1"/>
            <p:nvPr/>
          </p:nvSpPr>
          <p:spPr>
            <a:xfrm>
              <a:off x="0" y="0"/>
              <a:ext cx="2121230" cy="204724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342900" indent="-342900">
                <a:buSzPct val="100000"/>
                <a:buAutoNum type="arabicPeriod"/>
                <a:defRPr b="1">
                  <a:solidFill>
                    <a:srgbClr val="FFFFFF"/>
                  </a:solidFill>
                </a:defRPr>
              </a:pPr>
              <a:r>
                <a:rPr dirty="0"/>
                <a:t>    Start and end point</a:t>
              </a:r>
            </a:p>
            <a:p>
              <a:pPr marL="342900" indent="-342900">
                <a:buSzPct val="100000"/>
                <a:buAutoNum type="arabicPeriod"/>
                <a:defRPr b="1">
                  <a:solidFill>
                    <a:srgbClr val="FFFFFF"/>
                  </a:solidFill>
                </a:defRPr>
              </a:pPr>
              <a:r>
                <a:rPr dirty="0"/>
                <a:t>Distance = 18km</a:t>
              </a:r>
            </a:p>
            <a:p>
              <a:pPr marL="342900" indent="-342900">
                <a:buSzPct val="100000"/>
                <a:buAutoNum type="arabicPeriod"/>
                <a:defRPr b="1">
                  <a:solidFill>
                    <a:srgbClr val="FFFFFF"/>
                  </a:solidFill>
                </a:defRPr>
              </a:pPr>
              <a:r>
                <a:rPr dirty="0"/>
                <a:t>Average completion: 6hours </a:t>
              </a:r>
            </a:p>
          </p:txBody>
        </p:sp>
        <p:pic>
          <p:nvPicPr>
            <p:cNvPr id="233" name="Graphic 64" descr="Graphic 6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3479" y="0"/>
              <a:ext cx="358178" cy="3853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95C4FB7-DB0F-7860-12C9-1DA9D5BB79D3}"/>
              </a:ext>
            </a:extLst>
          </p:cNvPr>
          <p:cNvSpPr/>
          <p:nvPr/>
        </p:nvSpPr>
        <p:spPr>
          <a:xfrm>
            <a:off x="3777897" y="2967335"/>
            <a:ext cx="46362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Your text here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3471A3-A7A9-CC2B-FB98-B3D733417CB5}"/>
              </a:ext>
            </a:extLst>
          </p:cNvPr>
          <p:cNvSpPr/>
          <p:nvPr/>
        </p:nvSpPr>
        <p:spPr>
          <a:xfrm>
            <a:off x="661611" y="-6298"/>
            <a:ext cx="688521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Expedition Route Map</a:t>
            </a:r>
            <a:endParaRPr lang="en-GB" sz="4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itle 8"/>
          <p:cNvSpPr txBox="1">
            <a:spLocks noGrp="1"/>
          </p:cNvSpPr>
          <p:nvPr>
            <p:ph type="title"/>
          </p:nvPr>
        </p:nvSpPr>
        <p:spPr>
          <a:xfrm>
            <a:off x="177577" y="718765"/>
            <a:ext cx="5800869" cy="788722"/>
          </a:xfrm>
          <a:prstGeom prst="rect">
            <a:avLst/>
          </a:prstGeom>
        </p:spPr>
        <p:txBody>
          <a:bodyPr/>
          <a:lstStyle/>
          <a:p>
            <a:pPr defTabSz="585215">
              <a:defRPr sz="2751" spc="-64"/>
            </a:pPr>
            <a:r>
              <a:rPr dirty="0"/>
              <a:t>New Trial Route</a:t>
            </a:r>
            <a:br>
              <a:rPr dirty="0"/>
            </a:br>
            <a:r>
              <a:rPr sz="2048" i="1" dirty="0"/>
              <a:t>(</a:t>
            </a:r>
            <a:r>
              <a:rPr sz="2048" i="1" dirty="0" err="1"/>
              <a:t>Pulau</a:t>
            </a:r>
            <a:r>
              <a:rPr sz="2048" i="1" dirty="0"/>
              <a:t> Ubin to East Coast)</a:t>
            </a:r>
          </a:p>
        </p:txBody>
      </p:sp>
      <p:sp>
        <p:nvSpPr>
          <p:cNvPr id="237" name="Slide Number Placeholder 16"/>
          <p:cNvSpPr txBox="1">
            <a:spLocks noGrp="1"/>
          </p:cNvSpPr>
          <p:nvPr>
            <p:ph type="sldNum" sz="quarter" idx="2"/>
          </p:nvPr>
        </p:nvSpPr>
        <p:spPr>
          <a:xfrm>
            <a:off x="11751525" y="6416992"/>
            <a:ext cx="245404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238" name="Picture 20" descr="Picture 20"/>
          <p:cNvPicPr>
            <a:picLocks noChangeAspect="1"/>
          </p:cNvPicPr>
          <p:nvPr/>
        </p:nvPicPr>
        <p:blipFill>
          <a:blip r:embed="rId2"/>
          <a:srcRect b="7830"/>
          <a:stretch>
            <a:fillRect/>
          </a:stretch>
        </p:blipFill>
        <p:spPr>
          <a:xfrm>
            <a:off x="234886" y="3654409"/>
            <a:ext cx="3836480" cy="1987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Picture 17" descr="Picture 17"/>
          <p:cNvPicPr>
            <a:picLocks noChangeAspect="1"/>
          </p:cNvPicPr>
          <p:nvPr/>
        </p:nvPicPr>
        <p:blipFill>
          <a:blip r:embed="rId3"/>
          <a:srcRect b="39134"/>
          <a:stretch>
            <a:fillRect/>
          </a:stretch>
        </p:blipFill>
        <p:spPr>
          <a:xfrm>
            <a:off x="6617959" y="350846"/>
            <a:ext cx="5284148" cy="208788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9" name="Group 42"/>
          <p:cNvGrpSpPr/>
          <p:nvPr/>
        </p:nvGrpSpPr>
        <p:grpSpPr>
          <a:xfrm>
            <a:off x="2628287" y="1912943"/>
            <a:ext cx="8391297" cy="4688018"/>
            <a:chOff x="0" y="0"/>
            <a:chExt cx="8391296" cy="4688016"/>
          </a:xfrm>
        </p:grpSpPr>
        <p:pic>
          <p:nvPicPr>
            <p:cNvPr id="240" name="Picture 23" descr="Picture 23"/>
            <p:cNvPicPr>
              <a:picLocks noChangeAspect="1"/>
            </p:cNvPicPr>
            <p:nvPr/>
          </p:nvPicPr>
          <p:blipFill>
            <a:blip r:embed="rId4"/>
            <a:srcRect b="7780"/>
            <a:stretch>
              <a:fillRect/>
            </a:stretch>
          </p:blipFill>
          <p:spPr>
            <a:xfrm>
              <a:off x="0" y="210491"/>
              <a:ext cx="8391297" cy="44775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1" name="Graphic 1" descr="Graphic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32923" y="-1"/>
              <a:ext cx="569120" cy="6302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2" name="Graphic 2" descr="Graphic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77713" y="4001477"/>
              <a:ext cx="569120" cy="6302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3" name="Straight Arrow Connector 24"/>
            <p:cNvSpPr/>
            <p:nvPr/>
          </p:nvSpPr>
          <p:spPr>
            <a:xfrm>
              <a:off x="2803805" y="747105"/>
              <a:ext cx="965246" cy="875849"/>
            </a:xfrm>
            <a:prstGeom prst="line">
              <a:avLst/>
            </a:prstGeom>
            <a:noFill/>
            <a:ln w="50800" cap="flat">
              <a:solidFill>
                <a:srgbClr val="AD7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4" name="Straight Arrow Connector 25"/>
            <p:cNvSpPr/>
            <p:nvPr/>
          </p:nvSpPr>
          <p:spPr>
            <a:xfrm>
              <a:off x="5122304" y="1586403"/>
              <a:ext cx="851569" cy="584842"/>
            </a:xfrm>
            <a:prstGeom prst="line">
              <a:avLst/>
            </a:prstGeom>
            <a:noFill/>
            <a:ln w="50800" cap="flat">
              <a:solidFill>
                <a:srgbClr val="AD7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5" name="Straight Arrow Connector 26"/>
            <p:cNvSpPr/>
            <p:nvPr/>
          </p:nvSpPr>
          <p:spPr>
            <a:xfrm>
              <a:off x="6260384" y="2421994"/>
              <a:ext cx="629528" cy="470536"/>
            </a:xfrm>
            <a:prstGeom prst="line">
              <a:avLst/>
            </a:prstGeom>
            <a:noFill/>
            <a:ln w="50800" cap="flat">
              <a:solidFill>
                <a:srgbClr val="AD7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6" name="Straight Arrow Connector 28"/>
            <p:cNvSpPr/>
            <p:nvPr/>
          </p:nvSpPr>
          <p:spPr>
            <a:xfrm flipH="1">
              <a:off x="6575148" y="3431771"/>
              <a:ext cx="314765" cy="618434"/>
            </a:xfrm>
            <a:prstGeom prst="line">
              <a:avLst/>
            </a:prstGeom>
            <a:noFill/>
            <a:ln w="50800" cap="flat">
              <a:solidFill>
                <a:srgbClr val="AD7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7" name="Straight Arrow Connector 32"/>
            <p:cNvSpPr/>
            <p:nvPr/>
          </p:nvSpPr>
          <p:spPr>
            <a:xfrm flipH="1">
              <a:off x="4972234" y="4617056"/>
              <a:ext cx="1095003" cy="1"/>
            </a:xfrm>
            <a:prstGeom prst="line">
              <a:avLst/>
            </a:prstGeom>
            <a:noFill/>
            <a:ln w="50800" cap="flat">
              <a:solidFill>
                <a:srgbClr val="AD7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8" name="Straight Arrow Connector 34"/>
            <p:cNvSpPr/>
            <p:nvPr/>
          </p:nvSpPr>
          <p:spPr>
            <a:xfrm flipH="1" flipV="1">
              <a:off x="3072916" y="4586230"/>
              <a:ext cx="608828" cy="30827"/>
            </a:xfrm>
            <a:prstGeom prst="line">
              <a:avLst/>
            </a:prstGeom>
            <a:noFill/>
            <a:ln w="50800" cap="flat">
              <a:solidFill>
                <a:srgbClr val="AD7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50" name="Straight Arrow Connector 44"/>
          <p:cNvSpPr/>
          <p:nvPr/>
        </p:nvSpPr>
        <p:spPr>
          <a:xfrm flipH="1" flipV="1">
            <a:off x="914400" y="4909653"/>
            <a:ext cx="4698935" cy="1316941"/>
          </a:xfrm>
          <a:prstGeom prst="line">
            <a:avLst/>
          </a:prstGeom>
          <a:ln w="5080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51" name="Straight Arrow Connector 4"/>
          <p:cNvSpPr/>
          <p:nvPr/>
        </p:nvSpPr>
        <p:spPr>
          <a:xfrm flipV="1">
            <a:off x="5432091" y="1471347"/>
            <a:ext cx="2030593" cy="908803"/>
          </a:xfrm>
          <a:prstGeom prst="line">
            <a:avLst/>
          </a:prstGeom>
          <a:ln w="5080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52" name="TextBox 47"/>
          <p:cNvSpPr txBox="1"/>
          <p:nvPr/>
        </p:nvSpPr>
        <p:spPr>
          <a:xfrm>
            <a:off x="7319181" y="918763"/>
            <a:ext cx="3748793" cy="3708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t>Zoom in of Pulau Ubin </a:t>
            </a:r>
            <a:r>
              <a:rPr>
                <a:solidFill>
                  <a:srgbClr val="FF0000"/>
                </a:solidFill>
              </a:rPr>
              <a:t>Start </a:t>
            </a:r>
            <a:r>
              <a:t>Point</a:t>
            </a:r>
          </a:p>
        </p:txBody>
      </p:sp>
      <p:sp>
        <p:nvSpPr>
          <p:cNvPr id="253" name="TextBox 48"/>
          <p:cNvSpPr txBox="1"/>
          <p:nvPr/>
        </p:nvSpPr>
        <p:spPr>
          <a:xfrm>
            <a:off x="415198" y="4011772"/>
            <a:ext cx="1955195" cy="6502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Zoom in of East Coast </a:t>
            </a:r>
            <a:r>
              <a:rPr>
                <a:solidFill>
                  <a:srgbClr val="FF0000"/>
                </a:solidFill>
              </a:rPr>
              <a:t>End</a:t>
            </a:r>
            <a:r>
              <a:t> Point</a:t>
            </a:r>
          </a:p>
        </p:txBody>
      </p:sp>
      <p:sp>
        <p:nvSpPr>
          <p:cNvPr id="254" name="TextBox 52"/>
          <p:cNvSpPr txBox="1"/>
          <p:nvPr/>
        </p:nvSpPr>
        <p:spPr>
          <a:xfrm>
            <a:off x="236121" y="1631307"/>
            <a:ext cx="2392167" cy="232664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AutoNum type="arabicPeriod"/>
              <a:defRPr b="1">
                <a:solidFill>
                  <a:srgbClr val="FFFFFF"/>
                </a:solidFill>
              </a:defRPr>
            </a:pPr>
            <a:r>
              <a:t>Distance: 33km</a:t>
            </a:r>
          </a:p>
          <a:p>
            <a:pPr marL="342900" indent="-342900">
              <a:buSzPct val="100000"/>
              <a:buAutoNum type="arabicPeriod"/>
              <a:defRPr b="1">
                <a:solidFill>
                  <a:srgbClr val="FFFFFF"/>
                </a:solidFill>
              </a:defRPr>
            </a:pPr>
            <a:r>
              <a:t>Projected completion: 10hrs</a:t>
            </a:r>
          </a:p>
          <a:p>
            <a:pPr marL="342900" indent="-342900">
              <a:buSzPct val="100000"/>
              <a:buAutoNum type="arabicPeriod"/>
              <a:defRPr b="1">
                <a:solidFill>
                  <a:srgbClr val="FFFFFF"/>
                </a:solidFill>
              </a:defRPr>
            </a:pPr>
            <a:r>
              <a:t>Overnight pit stop: Changi Beach if necessary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BABEEF-A7EA-2D14-6FA0-46F4A89B8A4D}"/>
              </a:ext>
            </a:extLst>
          </p:cNvPr>
          <p:cNvSpPr/>
          <p:nvPr/>
        </p:nvSpPr>
        <p:spPr>
          <a:xfrm>
            <a:off x="54336" y="64122"/>
            <a:ext cx="520687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Expedition Route Map</a:t>
            </a:r>
            <a:endParaRPr lang="en-GB" sz="3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itle 17"/>
          <p:cNvSpPr txBox="1">
            <a:spLocks noGrp="1"/>
          </p:cNvSpPr>
          <p:nvPr>
            <p:ph type="title"/>
          </p:nvPr>
        </p:nvSpPr>
        <p:spPr>
          <a:xfrm>
            <a:off x="649044" y="365123"/>
            <a:ext cx="9523657" cy="1501329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dirty="0"/>
              <a:t>Considerations &amp; Assumptions</a:t>
            </a:r>
            <a:endParaRPr dirty="0"/>
          </a:p>
        </p:txBody>
      </p:sp>
      <p:pic>
        <p:nvPicPr>
          <p:cNvPr id="205" name="Picture Placeholder 7" descr="Picture Placeholder 7"/>
          <p:cNvPicPr>
            <a:picLocks noGrp="1" noChangeAspect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06" name="Content Placeholder 18"/>
          <p:cNvSpPr txBox="1">
            <a:spLocks noGrp="1"/>
          </p:cNvSpPr>
          <p:nvPr>
            <p:ph type="body" sz="half" idx="1"/>
          </p:nvPr>
        </p:nvSpPr>
        <p:spPr>
          <a:xfrm>
            <a:off x="5220503" y="3701019"/>
            <a:ext cx="6460958" cy="3368843"/>
          </a:xfrm>
          <a:prstGeom prst="rect">
            <a:avLst/>
          </a:prstGeom>
        </p:spPr>
        <p:txBody>
          <a:bodyPr/>
          <a:lstStyle/>
          <a:p>
            <a:pPr>
              <a:defRPr sz="1800" spc="-1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Assumptions</a:t>
            </a:r>
          </a:p>
          <a:p>
            <a:pPr marL="342900" indent="-342900">
              <a:buSzPct val="100000"/>
              <a:buAutoNum type="arabicPeriod"/>
              <a:defRPr sz="1800" spc="-1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high level of rainfall results in choppy sea conditions, and students cannot manage the potential waves; </a:t>
            </a:r>
          </a:p>
          <a:p>
            <a:pPr marL="342900" indent="-342900">
              <a:buSzPct val="100000"/>
              <a:buAutoNum type="arabicPeriod"/>
              <a:defRPr sz="1800" spc="-1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strong winds during thunderstorms will also pose a challenge for students because they cannot control their kayak effectively; and</a:t>
            </a:r>
          </a:p>
          <a:p>
            <a:pPr marL="342900" indent="-342900">
              <a:buSzPct val="100000"/>
              <a:buAutoNum type="arabicPeriod"/>
              <a:defRPr sz="1800" spc="-1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poor visibility with a heavy rainfall and thunderstorm will affect Instructors ability to provide effective safety management for the students.</a:t>
            </a:r>
          </a:p>
        </p:txBody>
      </p:sp>
      <p:sp>
        <p:nvSpPr>
          <p:cNvPr id="207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1822156" y="6416992"/>
            <a:ext cx="174773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08" name="TextBox 5"/>
          <p:cNvSpPr txBox="1"/>
          <p:nvPr/>
        </p:nvSpPr>
        <p:spPr>
          <a:xfrm>
            <a:off x="5266223" y="2286000"/>
            <a:ext cx="6006332" cy="1361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Principal Considerations</a:t>
            </a:r>
          </a:p>
          <a:p>
            <a:pPr marL="342900" indent="-342900">
              <a:lnSpc>
                <a:spcPct val="150000"/>
              </a:lnSpc>
              <a:buSzPct val="100000"/>
              <a:buAutoNum type="arabicPeriod"/>
              <a:defRPr>
                <a:latin typeface="Avenir Book"/>
                <a:ea typeface="Avenir Book"/>
                <a:cs typeface="Avenir Book"/>
                <a:sym typeface="Avenir Book"/>
              </a:defRPr>
            </a:pPr>
            <a:r>
              <a:t>Little to minimal rainfall</a:t>
            </a:r>
          </a:p>
          <a:p>
            <a:pPr marL="342900" indent="-342900">
              <a:lnSpc>
                <a:spcPct val="150000"/>
              </a:lnSpc>
              <a:buSzPct val="100000"/>
              <a:buAutoNum type="arabicPeriod"/>
              <a:defRPr>
                <a:latin typeface="Avenir Book"/>
                <a:ea typeface="Avenir Book"/>
                <a:cs typeface="Avenir Book"/>
                <a:sym typeface="Avenir Book"/>
              </a:defRPr>
            </a:pPr>
            <a:r>
              <a:t>Longer sunshine hours</a:t>
            </a:r>
          </a:p>
        </p:txBody>
      </p:sp>
      <p:pic>
        <p:nvPicPr>
          <p:cNvPr id="209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9912" y="3078866"/>
            <a:ext cx="5243975" cy="32774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ColorBlockVTI">
  <a:themeElements>
    <a:clrScheme name="ColorBlockVTI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A41C5"/>
      </a:accent1>
      <a:accent2>
        <a:srgbClr val="37997B"/>
      </a:accent2>
      <a:accent3>
        <a:srgbClr val="17B4DF"/>
      </a:accent3>
      <a:accent4>
        <a:srgbClr val="E69500"/>
      </a:accent4>
      <a:accent5>
        <a:srgbClr val="276D77"/>
      </a:accent5>
      <a:accent6>
        <a:srgbClr val="386ECE"/>
      </a:accent6>
      <a:hlink>
        <a:srgbClr val="0000FF"/>
      </a:hlink>
      <a:folHlink>
        <a:srgbClr val="FF00FF"/>
      </a:folHlink>
    </a:clrScheme>
    <a:fontScheme name="ColorBlockVTI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ColorBlockVTI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LT Pro"/>
            <a:ea typeface="Avenir Next LT Pro"/>
            <a:cs typeface="Avenir Next LT Pro"/>
            <a:sym typeface="Avenir Next LT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LT Pro"/>
            <a:ea typeface="Avenir Next LT Pro"/>
            <a:cs typeface="Avenir Next LT Pro"/>
            <a:sym typeface="Avenir Next LT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olorBlockVTI">
  <a:themeElements>
    <a:clrScheme name="ColorBlockVTI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A41C5"/>
      </a:accent1>
      <a:accent2>
        <a:srgbClr val="37997B"/>
      </a:accent2>
      <a:accent3>
        <a:srgbClr val="17B4DF"/>
      </a:accent3>
      <a:accent4>
        <a:srgbClr val="E69500"/>
      </a:accent4>
      <a:accent5>
        <a:srgbClr val="276D77"/>
      </a:accent5>
      <a:accent6>
        <a:srgbClr val="386ECE"/>
      </a:accent6>
      <a:hlink>
        <a:srgbClr val="0000FF"/>
      </a:hlink>
      <a:folHlink>
        <a:srgbClr val="FF00FF"/>
      </a:folHlink>
    </a:clrScheme>
    <a:fontScheme name="ColorBlockVTI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ColorBlockVTI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LT Pro"/>
            <a:ea typeface="Avenir Next LT Pro"/>
            <a:cs typeface="Avenir Next LT Pro"/>
            <a:sym typeface="Avenir Next LT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LT Pro"/>
            <a:ea typeface="Avenir Next LT Pro"/>
            <a:cs typeface="Avenir Next LT Pro"/>
            <a:sym typeface="Avenir Next LT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913</Words>
  <Application>Microsoft Macintosh PowerPoint</Application>
  <PresentationFormat>Widescreen</PresentationFormat>
  <Paragraphs>154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Avenir Book</vt:lpstr>
      <vt:lpstr>Avenir Heavy</vt:lpstr>
      <vt:lpstr>Avenir Next LT Pro</vt:lpstr>
      <vt:lpstr>Calibri</vt:lpstr>
      <vt:lpstr>ColorBlockVTI</vt:lpstr>
      <vt:lpstr>Review of the Kayaking Expedition Route   for  the 9-Day Singapore Youth Outdoor (SYO) Programme</vt:lpstr>
      <vt:lpstr>Team (Programme unit) </vt:lpstr>
      <vt:lpstr>Agenda</vt:lpstr>
      <vt:lpstr>Background</vt:lpstr>
      <vt:lpstr>Problem Statement</vt:lpstr>
      <vt:lpstr>Problem Statement</vt:lpstr>
      <vt:lpstr>Current Kayaking Route (round Pulau Ubin)</vt:lpstr>
      <vt:lpstr>New Trial Route (Pulau Ubin to East Coast)</vt:lpstr>
      <vt:lpstr>Considerations &amp; Assumptions</vt:lpstr>
      <vt:lpstr>Deliverables</vt:lpstr>
      <vt:lpstr>Exploratory Data Analysis</vt:lpstr>
      <vt:lpstr>Exploratory Data Analysis</vt:lpstr>
      <vt:lpstr>Exploratory Data Analysis</vt:lpstr>
      <vt:lpstr>Exploratory Data Analysis</vt:lpstr>
      <vt:lpstr>Trend of temperature from 2014-2022</vt:lpstr>
      <vt:lpstr>Comparison of months for lowest temperatures</vt:lpstr>
      <vt:lpstr>Trend of sunshine and humidity from 2014-2022</vt:lpstr>
      <vt:lpstr>Comparison of months for ideal humidity and sunshine hours</vt:lpstr>
      <vt:lpstr>PowerPoint Presentation</vt:lpstr>
      <vt:lpstr>PowerPoint Presentation</vt:lpstr>
      <vt:lpstr>PowerPoint Presentation</vt:lpstr>
      <vt:lpstr>PowerPoint Presentation</vt:lpstr>
      <vt:lpstr>Conclusions &amp; Recommendation</vt:lpstr>
      <vt:lpstr>The way to get started is to quit  talking and begin doing.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DSIF Project 1 Rainfall Data</dc:title>
  <cp:lastModifiedBy>Eliza H</cp:lastModifiedBy>
  <cp:revision>24</cp:revision>
  <dcterms:modified xsi:type="dcterms:W3CDTF">2023-01-14T04:33:51Z</dcterms:modified>
</cp:coreProperties>
</file>